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6858000" cy="9144000"/>
  <p:embeddedFontLst>
    <p:embeddedFont>
      <p:font typeface="NanumSquare Bold" panose="020B0600000101010101" charset="-127"/>
      <p:bold r:id="rId30"/>
    </p:embeddedFont>
    <p:embeddedFont>
      <p:font typeface="NanumSquare ExtraBold" panose="020B0600000101010101" charset="-127"/>
      <p:bold r:id="rId31"/>
    </p:embeddedFont>
    <p:embeddedFont>
      <p:font typeface="NanumSquare Regular" panose="020B0600000101010101" charset="-127"/>
      <p:regular r:id="rId32"/>
    </p:embeddedFont>
    <p:embeddedFont>
      <p:font typeface="Noto Sans CJK KR Medium" panose="020B0600000101010101" charset="-127"/>
      <p:bold r:id="rId33"/>
    </p:embeddedFont>
    <p:embeddedFont>
      <p:font typeface="Noto Sans CJK KR Regular" panose="020B0600000101010101" charset="-127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E1E3E9-9700-49B1-A2BE-6D49EE9EC440}" v="3" dt="2024-12-31T04:19:35.3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박준형" userId="c1f6725c-1e79-431c-be2a-e1f8b7b33961" providerId="ADAL" clId="{00E1E3E9-9700-49B1-A2BE-6D49EE9EC440}"/>
    <pc:docChg chg="undo custSel modSld">
      <pc:chgData name="박준형" userId="c1f6725c-1e79-431c-be2a-e1f8b7b33961" providerId="ADAL" clId="{00E1E3E9-9700-49B1-A2BE-6D49EE9EC440}" dt="2024-12-31T04:35:15.747" v="60" actId="20577"/>
      <pc:docMkLst>
        <pc:docMk/>
      </pc:docMkLst>
      <pc:sldChg chg="modSp mod">
        <pc:chgData name="박준형" userId="c1f6725c-1e79-431c-be2a-e1f8b7b33961" providerId="ADAL" clId="{00E1E3E9-9700-49B1-A2BE-6D49EE9EC440}" dt="2024-12-31T04:34:54.415" v="55" actId="1076"/>
        <pc:sldMkLst>
          <pc:docMk/>
          <pc:sldMk cId="0" sldId="264"/>
        </pc:sldMkLst>
        <pc:spChg chg="mod">
          <ac:chgData name="박준형" userId="c1f6725c-1e79-431c-be2a-e1f8b7b33961" providerId="ADAL" clId="{00E1E3E9-9700-49B1-A2BE-6D49EE9EC440}" dt="2024-12-31T03:41:56.441" v="6" actId="20577"/>
          <ac:spMkLst>
            <pc:docMk/>
            <pc:sldMk cId="0" sldId="264"/>
            <ac:spMk id="21" creationId="{00000000-0000-0000-0000-000000000000}"/>
          </ac:spMkLst>
        </pc:spChg>
        <pc:spChg chg="mod">
          <ac:chgData name="박준형" userId="c1f6725c-1e79-431c-be2a-e1f8b7b33961" providerId="ADAL" clId="{00E1E3E9-9700-49B1-A2BE-6D49EE9EC440}" dt="2024-12-31T04:34:54.415" v="55" actId="1076"/>
          <ac:spMkLst>
            <pc:docMk/>
            <pc:sldMk cId="0" sldId="264"/>
            <ac:spMk id="29" creationId="{00000000-0000-0000-0000-000000000000}"/>
          </ac:spMkLst>
        </pc:spChg>
      </pc:sldChg>
      <pc:sldChg chg="modSp mod">
        <pc:chgData name="박준형" userId="c1f6725c-1e79-431c-be2a-e1f8b7b33961" providerId="ADAL" clId="{00E1E3E9-9700-49B1-A2BE-6D49EE9EC440}" dt="2024-12-31T04:34:58.700" v="56" actId="1076"/>
        <pc:sldMkLst>
          <pc:docMk/>
          <pc:sldMk cId="0" sldId="265"/>
        </pc:sldMkLst>
        <pc:spChg chg="mod">
          <ac:chgData name="박준형" userId="c1f6725c-1e79-431c-be2a-e1f8b7b33961" providerId="ADAL" clId="{00E1E3E9-9700-49B1-A2BE-6D49EE9EC440}" dt="2024-12-31T03:42:01.791" v="13" actId="20577"/>
          <ac:spMkLst>
            <pc:docMk/>
            <pc:sldMk cId="0" sldId="265"/>
            <ac:spMk id="20" creationId="{00000000-0000-0000-0000-000000000000}"/>
          </ac:spMkLst>
        </pc:spChg>
        <pc:spChg chg="mod">
          <ac:chgData name="박준형" userId="c1f6725c-1e79-431c-be2a-e1f8b7b33961" providerId="ADAL" clId="{00E1E3E9-9700-49B1-A2BE-6D49EE9EC440}" dt="2024-12-31T04:34:58.700" v="56" actId="1076"/>
          <ac:spMkLst>
            <pc:docMk/>
            <pc:sldMk cId="0" sldId="265"/>
            <ac:spMk id="21" creationId="{00000000-0000-0000-0000-000000000000}"/>
          </ac:spMkLst>
        </pc:spChg>
      </pc:sldChg>
      <pc:sldChg chg="modSp mod">
        <pc:chgData name="박준형" userId="c1f6725c-1e79-431c-be2a-e1f8b7b33961" providerId="ADAL" clId="{00E1E3E9-9700-49B1-A2BE-6D49EE9EC440}" dt="2024-12-31T03:47:20.578" v="20" actId="1036"/>
        <pc:sldMkLst>
          <pc:docMk/>
          <pc:sldMk cId="0" sldId="266"/>
        </pc:sldMkLst>
        <pc:spChg chg="mod">
          <ac:chgData name="박준형" userId="c1f6725c-1e79-431c-be2a-e1f8b7b33961" providerId="ADAL" clId="{00E1E3E9-9700-49B1-A2BE-6D49EE9EC440}" dt="2024-12-31T03:45:28.907" v="14" actId="14100"/>
          <ac:spMkLst>
            <pc:docMk/>
            <pc:sldMk cId="0" sldId="266"/>
            <ac:spMk id="11" creationId="{00000000-0000-0000-0000-000000000000}"/>
          </ac:spMkLst>
        </pc:spChg>
        <pc:picChg chg="mod">
          <ac:chgData name="박준형" userId="c1f6725c-1e79-431c-be2a-e1f8b7b33961" providerId="ADAL" clId="{00E1E3E9-9700-49B1-A2BE-6D49EE9EC440}" dt="2024-12-31T03:47:20.578" v="20" actId="1036"/>
          <ac:picMkLst>
            <pc:docMk/>
            <pc:sldMk cId="0" sldId="266"/>
            <ac:picMk id="2" creationId="{00000000-0000-0000-0000-000000000000}"/>
          </ac:picMkLst>
        </pc:picChg>
      </pc:sldChg>
      <pc:sldChg chg="modSp mod">
        <pc:chgData name="박준형" userId="c1f6725c-1e79-431c-be2a-e1f8b7b33961" providerId="ADAL" clId="{00E1E3E9-9700-49B1-A2BE-6D49EE9EC440}" dt="2024-12-31T03:45:32.845" v="15" actId="14100"/>
        <pc:sldMkLst>
          <pc:docMk/>
          <pc:sldMk cId="0" sldId="267"/>
        </pc:sldMkLst>
        <pc:spChg chg="mod">
          <ac:chgData name="박준형" userId="c1f6725c-1e79-431c-be2a-e1f8b7b33961" providerId="ADAL" clId="{00E1E3E9-9700-49B1-A2BE-6D49EE9EC440}" dt="2024-12-31T03:45:32.845" v="15" actId="14100"/>
          <ac:spMkLst>
            <pc:docMk/>
            <pc:sldMk cId="0" sldId="267"/>
            <ac:spMk id="12" creationId="{00000000-0000-0000-0000-000000000000}"/>
          </ac:spMkLst>
        </pc:spChg>
      </pc:sldChg>
      <pc:sldChg chg="modSp mod">
        <pc:chgData name="박준형" userId="c1f6725c-1e79-431c-be2a-e1f8b7b33961" providerId="ADAL" clId="{00E1E3E9-9700-49B1-A2BE-6D49EE9EC440}" dt="2024-12-31T03:45:35.611" v="16" actId="14100"/>
        <pc:sldMkLst>
          <pc:docMk/>
          <pc:sldMk cId="0" sldId="268"/>
        </pc:sldMkLst>
        <pc:spChg chg="mod">
          <ac:chgData name="박준형" userId="c1f6725c-1e79-431c-be2a-e1f8b7b33961" providerId="ADAL" clId="{00E1E3E9-9700-49B1-A2BE-6D49EE9EC440}" dt="2024-12-31T03:45:35.611" v="16" actId="14100"/>
          <ac:spMkLst>
            <pc:docMk/>
            <pc:sldMk cId="0" sldId="268"/>
            <ac:spMk id="13" creationId="{00000000-0000-0000-0000-000000000000}"/>
          </ac:spMkLst>
        </pc:spChg>
      </pc:sldChg>
      <pc:sldChg chg="modSp mod">
        <pc:chgData name="박준형" userId="c1f6725c-1e79-431c-be2a-e1f8b7b33961" providerId="ADAL" clId="{00E1E3E9-9700-49B1-A2BE-6D49EE9EC440}" dt="2024-12-31T03:45:38.616" v="17" actId="14100"/>
        <pc:sldMkLst>
          <pc:docMk/>
          <pc:sldMk cId="0" sldId="269"/>
        </pc:sldMkLst>
        <pc:spChg chg="mod">
          <ac:chgData name="박준형" userId="c1f6725c-1e79-431c-be2a-e1f8b7b33961" providerId="ADAL" clId="{00E1E3E9-9700-49B1-A2BE-6D49EE9EC440}" dt="2024-12-31T03:45:38.616" v="17" actId="14100"/>
          <ac:spMkLst>
            <pc:docMk/>
            <pc:sldMk cId="0" sldId="269"/>
            <ac:spMk id="16" creationId="{00000000-0000-0000-0000-000000000000}"/>
          </ac:spMkLst>
        </pc:spChg>
      </pc:sldChg>
      <pc:sldChg chg="modSp mod">
        <pc:chgData name="박준형" userId="c1f6725c-1e79-431c-be2a-e1f8b7b33961" providerId="ADAL" clId="{00E1E3E9-9700-49B1-A2BE-6D49EE9EC440}" dt="2024-12-31T04:00:54.996" v="24" actId="1038"/>
        <pc:sldMkLst>
          <pc:docMk/>
          <pc:sldMk cId="0" sldId="270"/>
        </pc:sldMkLst>
        <pc:spChg chg="mod">
          <ac:chgData name="박준형" userId="c1f6725c-1e79-431c-be2a-e1f8b7b33961" providerId="ADAL" clId="{00E1E3E9-9700-49B1-A2BE-6D49EE9EC440}" dt="2024-12-31T03:45:41.552" v="18" actId="14100"/>
          <ac:spMkLst>
            <pc:docMk/>
            <pc:sldMk cId="0" sldId="270"/>
            <ac:spMk id="33" creationId="{00000000-0000-0000-0000-000000000000}"/>
          </ac:spMkLst>
        </pc:spChg>
        <pc:picChg chg="mod">
          <ac:chgData name="박준형" userId="c1f6725c-1e79-431c-be2a-e1f8b7b33961" providerId="ADAL" clId="{00E1E3E9-9700-49B1-A2BE-6D49EE9EC440}" dt="2024-12-31T04:00:54.996" v="24" actId="1038"/>
          <ac:picMkLst>
            <pc:docMk/>
            <pc:sldMk cId="0" sldId="270"/>
            <ac:picMk id="2" creationId="{00000000-0000-0000-0000-000000000000}"/>
          </ac:picMkLst>
        </pc:picChg>
        <pc:picChg chg="mod">
          <ac:chgData name="박준형" userId="c1f6725c-1e79-431c-be2a-e1f8b7b33961" providerId="ADAL" clId="{00E1E3E9-9700-49B1-A2BE-6D49EE9EC440}" dt="2024-12-31T03:59:39.639" v="22" actId="1076"/>
          <ac:picMkLst>
            <pc:docMk/>
            <pc:sldMk cId="0" sldId="270"/>
            <ac:picMk id="20" creationId="{00000000-0000-0000-0000-000000000000}"/>
          </ac:picMkLst>
        </pc:picChg>
        <pc:picChg chg="mod">
          <ac:chgData name="박준형" userId="c1f6725c-1e79-431c-be2a-e1f8b7b33961" providerId="ADAL" clId="{00E1E3E9-9700-49B1-A2BE-6D49EE9EC440}" dt="2024-12-31T03:59:35.535" v="21" actId="1076"/>
          <ac:picMkLst>
            <pc:docMk/>
            <pc:sldMk cId="0" sldId="270"/>
            <ac:picMk id="21" creationId="{00000000-0000-0000-0000-000000000000}"/>
          </ac:picMkLst>
        </pc:picChg>
      </pc:sldChg>
      <pc:sldChg chg="modSp mod">
        <pc:chgData name="박준형" userId="c1f6725c-1e79-431c-be2a-e1f8b7b33961" providerId="ADAL" clId="{00E1E3E9-9700-49B1-A2BE-6D49EE9EC440}" dt="2024-12-31T04:09:06.935" v="26" actId="1038"/>
        <pc:sldMkLst>
          <pc:docMk/>
          <pc:sldMk cId="0" sldId="274"/>
        </pc:sldMkLst>
        <pc:picChg chg="mod">
          <ac:chgData name="박준형" userId="c1f6725c-1e79-431c-be2a-e1f8b7b33961" providerId="ADAL" clId="{00E1E3E9-9700-49B1-A2BE-6D49EE9EC440}" dt="2024-12-31T04:09:06.935" v="26" actId="1038"/>
          <ac:picMkLst>
            <pc:docMk/>
            <pc:sldMk cId="0" sldId="274"/>
            <ac:picMk id="2" creationId="{00000000-0000-0000-0000-000000000000}"/>
          </ac:picMkLst>
        </pc:picChg>
      </pc:sldChg>
      <pc:sldChg chg="addSp delSp modSp mod">
        <pc:chgData name="박준형" userId="c1f6725c-1e79-431c-be2a-e1f8b7b33961" providerId="ADAL" clId="{00E1E3E9-9700-49B1-A2BE-6D49EE9EC440}" dt="2024-12-31T04:29:43.233" v="54" actId="1076"/>
        <pc:sldMkLst>
          <pc:docMk/>
          <pc:sldMk cId="0" sldId="278"/>
        </pc:sldMkLst>
        <pc:spChg chg="mod">
          <ac:chgData name="박준형" userId="c1f6725c-1e79-431c-be2a-e1f8b7b33961" providerId="ADAL" clId="{00E1E3E9-9700-49B1-A2BE-6D49EE9EC440}" dt="2024-12-31T04:17:15.346" v="30" actId="20577"/>
          <ac:spMkLst>
            <pc:docMk/>
            <pc:sldMk cId="0" sldId="278"/>
            <ac:spMk id="42" creationId="{00000000-0000-0000-0000-000000000000}"/>
          </ac:spMkLst>
        </pc:spChg>
        <pc:spChg chg="add mod">
          <ac:chgData name="박준형" userId="c1f6725c-1e79-431c-be2a-e1f8b7b33961" providerId="ADAL" clId="{00E1E3E9-9700-49B1-A2BE-6D49EE9EC440}" dt="2024-12-31T04:19:25.185" v="43" actId="1076"/>
          <ac:spMkLst>
            <pc:docMk/>
            <pc:sldMk cId="0" sldId="278"/>
            <ac:spMk id="47" creationId="{41C4E32C-5AF4-0076-B7A2-D5B3FA4048D7}"/>
          </ac:spMkLst>
        </pc:spChg>
        <pc:spChg chg="add del">
          <ac:chgData name="박준형" userId="c1f6725c-1e79-431c-be2a-e1f8b7b33961" providerId="ADAL" clId="{00E1E3E9-9700-49B1-A2BE-6D49EE9EC440}" dt="2024-12-31T04:19:29.823" v="45" actId="22"/>
          <ac:spMkLst>
            <pc:docMk/>
            <pc:sldMk cId="0" sldId="278"/>
            <ac:spMk id="49" creationId="{EEE09793-4342-E196-3BB2-EF93A141E8EA}"/>
          </ac:spMkLst>
        </pc:spChg>
        <pc:spChg chg="add mod">
          <ac:chgData name="박준형" userId="c1f6725c-1e79-431c-be2a-e1f8b7b33961" providerId="ADAL" clId="{00E1E3E9-9700-49B1-A2BE-6D49EE9EC440}" dt="2024-12-31T04:19:34.521" v="47" actId="1076"/>
          <ac:spMkLst>
            <pc:docMk/>
            <pc:sldMk cId="0" sldId="278"/>
            <ac:spMk id="50" creationId="{F2B2601B-087A-CF37-D2ED-09374181DCFF}"/>
          </ac:spMkLst>
        </pc:spChg>
        <pc:spChg chg="add mod">
          <ac:chgData name="박준형" userId="c1f6725c-1e79-431c-be2a-e1f8b7b33961" providerId="ADAL" clId="{00E1E3E9-9700-49B1-A2BE-6D49EE9EC440}" dt="2024-12-31T04:19:43.945" v="52" actId="14100"/>
          <ac:spMkLst>
            <pc:docMk/>
            <pc:sldMk cId="0" sldId="278"/>
            <ac:spMk id="51" creationId="{C9D462B0-0B7E-5A1F-88AF-0C96F3A648E2}"/>
          </ac:spMkLst>
        </pc:spChg>
        <pc:picChg chg="mod">
          <ac:chgData name="박준형" userId="c1f6725c-1e79-431c-be2a-e1f8b7b33961" providerId="ADAL" clId="{00E1E3E9-9700-49B1-A2BE-6D49EE9EC440}" dt="2024-12-31T04:29:43.233" v="54" actId="1076"/>
          <ac:picMkLst>
            <pc:docMk/>
            <pc:sldMk cId="0" sldId="278"/>
            <ac:picMk id="2" creationId="{00000000-0000-0000-0000-000000000000}"/>
          </ac:picMkLst>
        </pc:picChg>
      </pc:sldChg>
      <pc:sldChg chg="modSp mod">
        <pc:chgData name="박준형" userId="c1f6725c-1e79-431c-be2a-e1f8b7b33961" providerId="ADAL" clId="{00E1E3E9-9700-49B1-A2BE-6D49EE9EC440}" dt="2024-12-31T04:24:28.126" v="53" actId="14100"/>
        <pc:sldMkLst>
          <pc:docMk/>
          <pc:sldMk cId="0" sldId="281"/>
        </pc:sldMkLst>
        <pc:spChg chg="mod">
          <ac:chgData name="박준형" userId="c1f6725c-1e79-431c-be2a-e1f8b7b33961" providerId="ADAL" clId="{00E1E3E9-9700-49B1-A2BE-6D49EE9EC440}" dt="2024-12-31T04:24:28.126" v="53" actId="14100"/>
          <ac:spMkLst>
            <pc:docMk/>
            <pc:sldMk cId="0" sldId="281"/>
            <ac:spMk id="13" creationId="{00000000-0000-0000-0000-000000000000}"/>
          </ac:spMkLst>
        </pc:spChg>
      </pc:sldChg>
      <pc:sldChg chg="modSp mod">
        <pc:chgData name="박준형" userId="c1f6725c-1e79-431c-be2a-e1f8b7b33961" providerId="ADAL" clId="{00E1E3E9-9700-49B1-A2BE-6D49EE9EC440}" dt="2024-12-31T04:35:15.747" v="60" actId="20577"/>
        <pc:sldMkLst>
          <pc:docMk/>
          <pc:sldMk cId="0" sldId="282"/>
        </pc:sldMkLst>
        <pc:spChg chg="mod">
          <ac:chgData name="박준형" userId="c1f6725c-1e79-431c-be2a-e1f8b7b33961" providerId="ADAL" clId="{00E1E3E9-9700-49B1-A2BE-6D49EE9EC440}" dt="2024-12-31T04:35:15.747" v="60" actId="20577"/>
          <ac:spMkLst>
            <pc:docMk/>
            <pc:sldMk cId="0" sldId="282"/>
            <ac:spMk id="2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12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7.png"/><Relationship Id="rId10" Type="http://schemas.openxmlformats.org/officeDocument/2006/relationships/image" Target="../media/image35.png"/><Relationship Id="rId4" Type="http://schemas.openxmlformats.org/officeDocument/2006/relationships/image" Target="../media/image6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1.png"/><Relationship Id="rId7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1.png"/><Relationship Id="rId7" Type="http://schemas.openxmlformats.org/officeDocument/2006/relationships/image" Target="../media/image38.png"/><Relationship Id="rId12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43.png"/><Relationship Id="rId5" Type="http://schemas.openxmlformats.org/officeDocument/2006/relationships/image" Target="../media/image7.png"/><Relationship Id="rId10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11.png"/><Relationship Id="rId7" Type="http://schemas.openxmlformats.org/officeDocument/2006/relationships/image" Target="../media/image38.png"/><Relationship Id="rId12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48.png"/><Relationship Id="rId5" Type="http://schemas.openxmlformats.org/officeDocument/2006/relationships/image" Target="../media/image7.png"/><Relationship Id="rId10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1.png"/><Relationship Id="rId7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1.png"/><Relationship Id="rId7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1.png"/><Relationship Id="rId7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7.png"/><Relationship Id="rId10" Type="http://schemas.openxmlformats.org/officeDocument/2006/relationships/image" Target="../media/image57.png"/><Relationship Id="rId4" Type="http://schemas.openxmlformats.org/officeDocument/2006/relationships/image" Target="../media/image6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1.png"/><Relationship Id="rId7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11.png"/><Relationship Id="rId21" Type="http://schemas.openxmlformats.org/officeDocument/2006/relationships/image" Target="../media/image70.png"/><Relationship Id="rId7" Type="http://schemas.openxmlformats.org/officeDocument/2006/relationships/image" Target="../media/image54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image" Target="../media/image4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0.png"/><Relationship Id="rId5" Type="http://schemas.openxmlformats.org/officeDocument/2006/relationships/image" Target="../media/image7.png"/><Relationship Id="rId15" Type="http://schemas.openxmlformats.org/officeDocument/2006/relationships/image" Target="../media/image64.png"/><Relationship Id="rId10" Type="http://schemas.openxmlformats.org/officeDocument/2006/relationships/image" Target="../media/image57.png"/><Relationship Id="rId19" Type="http://schemas.openxmlformats.org/officeDocument/2006/relationships/image" Target="../media/image68.png"/><Relationship Id="rId4" Type="http://schemas.openxmlformats.org/officeDocument/2006/relationships/image" Target="../media/image6.png"/><Relationship Id="rId9" Type="http://schemas.openxmlformats.org/officeDocument/2006/relationships/image" Target="../media/image56.png"/><Relationship Id="rId1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11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76.png"/><Relationship Id="rId5" Type="http://schemas.openxmlformats.org/officeDocument/2006/relationships/image" Target="../media/image7.png"/><Relationship Id="rId10" Type="http://schemas.openxmlformats.org/officeDocument/2006/relationships/image" Target="../media/image75.png"/><Relationship Id="rId4" Type="http://schemas.openxmlformats.org/officeDocument/2006/relationships/image" Target="../media/image6.png"/><Relationship Id="rId9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11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7.png"/><Relationship Id="rId10" Type="http://schemas.openxmlformats.org/officeDocument/2006/relationships/image" Target="../media/image66.png"/><Relationship Id="rId4" Type="http://schemas.openxmlformats.org/officeDocument/2006/relationships/image" Target="../media/image6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7.pn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838200"/>
            <a:ext cx="16916400" cy="901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1790700"/>
            <a:ext cx="16916400" cy="8064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736600"/>
            <a:ext cx="16916400" cy="901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0" y="1651000"/>
            <a:ext cx="16916400" cy="8102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35000"/>
            <a:ext cx="16916400" cy="9017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7378700"/>
            <a:ext cx="16916400" cy="2273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1536700"/>
            <a:ext cx="16916400" cy="12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990600"/>
            <a:ext cx="190500" cy="1905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4800" y="990600"/>
            <a:ext cx="190500" cy="190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300" y="990600"/>
            <a:ext cx="190500" cy="1905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5900" y="3695700"/>
            <a:ext cx="12776200" cy="15875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949700" y="3886200"/>
            <a:ext cx="10388600" cy="1155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6500" b="0" i="0" u="none" strike="noStrike">
                <a:solidFill>
                  <a:srgbClr val="4F565C"/>
                </a:solidFill>
                <a:latin typeface="NanumSquare ExtraBold"/>
              </a:rPr>
              <a:t>Zero-Shot Learning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4700" y="4191000"/>
            <a:ext cx="571500" cy="5969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14541500" y="4368800"/>
            <a:ext cx="431800" cy="2413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8140700" y="6210300"/>
            <a:ext cx="1993900" cy="977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2024-12-31</a:t>
            </a:r>
          </a:p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박준형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252700" y="9144000"/>
            <a:ext cx="2374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FFFFFF"/>
                </a:solidFill>
                <a:latin typeface="Noto Sans CJK KR Regular"/>
              </a:rPr>
              <a:t>01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58800"/>
            <a:ext cx="16916400" cy="901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636000"/>
            <a:ext cx="16916400" cy="1003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536700"/>
            <a:ext cx="169164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990600"/>
            <a:ext cx="190500" cy="190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990600"/>
            <a:ext cx="1905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0" y="990600"/>
            <a:ext cx="190500" cy="190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9100" y="2895600"/>
            <a:ext cx="1117600" cy="11557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794000" y="850900"/>
            <a:ext cx="37973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9E9E9E"/>
                </a:solidFill>
                <a:latin typeface="Noto Sans CJK KR Regular"/>
              </a:rPr>
              <a:t>Zero-Shot Learning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0300" y="1562100"/>
            <a:ext cx="62865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Generalized Zero Shot Learning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5400000">
            <a:off x="2641600" y="2743200"/>
            <a:ext cx="4305300" cy="754380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4500" y="5473700"/>
            <a:ext cx="3009900" cy="20701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689100" y="5486400"/>
            <a:ext cx="1346200" cy="355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Noto Sans CJK KR Regular"/>
              </a:rPr>
              <a:t>Lable: </a:t>
            </a:r>
            <a:r>
              <a:rPr lang="ko-KR" sz="2000" b="0" i="0" u="none" strike="noStrike">
                <a:solidFill>
                  <a:srgbClr val="000000"/>
                </a:solidFill>
                <a:ea typeface="Noto Sans CJK KR Regular"/>
              </a:rPr>
              <a:t>펭귄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5800" y="4940300"/>
            <a:ext cx="3022600" cy="20828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187700" y="4953000"/>
            <a:ext cx="1663700" cy="381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100" b="0" i="0" u="none" strike="noStrike">
                <a:solidFill>
                  <a:srgbClr val="000000"/>
                </a:solidFill>
                <a:latin typeface="Noto Sans CJK KR Regular"/>
              </a:rPr>
              <a:t>Lable: </a:t>
            </a:r>
            <a:r>
              <a:rPr lang="ko-KR" sz="2100" b="0" i="0" u="none" strike="noStrike">
                <a:solidFill>
                  <a:srgbClr val="000000"/>
                </a:solidFill>
                <a:ea typeface="Noto Sans CJK KR Regular"/>
              </a:rPr>
              <a:t>코끼리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0800" y="6769100"/>
            <a:ext cx="2857500" cy="19050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73500" y="6921500"/>
            <a:ext cx="1625600" cy="381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2100" b="0" i="0" u="none" strike="noStrike" dirty="0">
                <a:solidFill>
                  <a:srgbClr val="000000"/>
                </a:solidFill>
                <a:ea typeface="Noto Sans CJK KR Regular"/>
              </a:rPr>
              <a:t>호랑이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019550" y="7621868"/>
            <a:ext cx="2654300" cy="762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300" b="0" i="0" u="none" strike="noStrike" dirty="0">
                <a:solidFill>
                  <a:srgbClr val="000000"/>
                </a:solidFill>
                <a:latin typeface="Noto Sans CJK KR Regular"/>
              </a:rPr>
              <a:t>+ </a:t>
            </a:r>
            <a:r>
              <a:rPr lang="ko-KR" sz="2300" b="0" i="0" u="none" strike="noStrike" dirty="0">
                <a:solidFill>
                  <a:srgbClr val="000000"/>
                </a:solidFill>
                <a:ea typeface="Noto Sans CJK KR Regular"/>
              </a:rPr>
              <a:t>추가정보</a:t>
            </a:r>
          </a:p>
          <a:p>
            <a:pPr lvl="0" algn="ctr">
              <a:lnSpc>
                <a:spcPct val="99600"/>
              </a:lnSpc>
            </a:pPr>
            <a:r>
              <a:rPr lang="en-US" sz="2300" b="0" i="0" u="none" strike="noStrike" dirty="0">
                <a:solidFill>
                  <a:srgbClr val="000000"/>
                </a:solidFill>
                <a:latin typeface="Noto Sans CJK KR Regular"/>
              </a:rPr>
              <a:t>(side-information)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19200" y="4445000"/>
            <a:ext cx="19177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Train Data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5400000">
            <a:off x="11315700" y="2692400"/>
            <a:ext cx="4305300" cy="75438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79300" y="4368800"/>
            <a:ext cx="3987800" cy="26543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36600" y="6070600"/>
            <a:ext cx="3822700" cy="25527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02800" y="4902200"/>
            <a:ext cx="2743200" cy="2743200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9956800" y="4381500"/>
            <a:ext cx="17526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Test Data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74800" y="2082800"/>
            <a:ext cx="9321800" cy="825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996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테스트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시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,  </a:t>
            </a:r>
            <a:r>
              <a:rPr lang="en-US" sz="2500" b="1" i="0" u="none" strike="noStrike">
                <a:solidFill>
                  <a:srgbClr val="000000"/>
                </a:solidFill>
                <a:latin typeface="Noto Sans CJK KR Regular"/>
              </a:rPr>
              <a:t>seendata unseen data</a:t>
            </a:r>
            <a:r>
              <a:rPr lang="ko-KR" sz="2500" b="1" i="0" u="none" strike="noStrike">
                <a:solidFill>
                  <a:srgbClr val="000000"/>
                </a:solidFill>
                <a:ea typeface="Noto Sans CJK KR Regular"/>
              </a:rPr>
              <a:t>모두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에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대해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label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예측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 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수행</a:t>
            </a:r>
          </a:p>
          <a:p>
            <a:pPr lvl="0" algn="l">
              <a:lnSpc>
                <a:spcPct val="99600"/>
              </a:lnSpc>
            </a:pP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(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기존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zero shot learning -&gt;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본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적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없던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데이터에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대해서만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예측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수행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)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768600" y="3238500"/>
            <a:ext cx="7708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실제로는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두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데이터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모두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예측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하는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경우가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일반적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252700" y="9144000"/>
            <a:ext cx="2374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FFFFFF"/>
                </a:solidFill>
                <a:latin typeface="Noto Sans CJK KR Regular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22300"/>
            <a:ext cx="16916400" cy="901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636000"/>
            <a:ext cx="16916400" cy="1003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536700"/>
            <a:ext cx="169164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990600"/>
            <a:ext cx="190500" cy="190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990600"/>
            <a:ext cx="1905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0" y="990600"/>
            <a:ext cx="190500" cy="190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1800" y="3708400"/>
            <a:ext cx="4292600" cy="28575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171700" y="850900"/>
            <a:ext cx="61595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9E9E9E"/>
                </a:solidFill>
                <a:latin typeface="Noto Sans CJK KR Regular"/>
              </a:rPr>
              <a:t>Generalized Zero-Shot Learning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13100" y="2552700"/>
            <a:ext cx="11176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이미지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645400" y="2552700"/>
            <a:ext cx="3327400" cy="977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side-information</a:t>
            </a:r>
          </a:p>
          <a:p>
            <a:pPr lvl="0" algn="ctr">
              <a:lnSpc>
                <a:spcPct val="99600"/>
              </a:lnSpc>
            </a:pP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(</a:t>
            </a:r>
            <a:r>
              <a:rPr lang="ko-KR" sz="3000" b="1" i="0" u="sng" strike="noStrike" dirty="0">
                <a:solidFill>
                  <a:srgbClr val="000000"/>
                </a:solidFill>
                <a:ea typeface="Noto Sans CJK KR Regular"/>
              </a:rPr>
              <a:t>추가정보</a:t>
            </a: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500100" y="2552700"/>
            <a:ext cx="20447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Class Label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35100" y="4635500"/>
            <a:ext cx="7620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펭귄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286500" y="4660900"/>
            <a:ext cx="8318500" cy="2781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99600"/>
              </a:lnSpc>
              <a:buClr>
                <a:srgbClr val="000000"/>
              </a:buClr>
              <a:buFont typeface="Arial"/>
              <a:buChar char="●"/>
            </a:pP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Attributes(</a:t>
            </a:r>
            <a:r>
              <a:rPr lang="ko-KR" sz="3000" b="1" i="0" u="sng" strike="noStrike" dirty="0">
                <a:solidFill>
                  <a:srgbClr val="000000"/>
                </a:solidFill>
                <a:ea typeface="Noto Sans CJK KR Regular"/>
              </a:rPr>
              <a:t>속성</a:t>
            </a: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)</a:t>
            </a:r>
          </a:p>
          <a:p>
            <a:pPr marL="342900" lvl="0" indent="-342900" algn="l">
              <a:lnSpc>
                <a:spcPct val="99600"/>
              </a:lnSpc>
              <a:buClr>
                <a:srgbClr val="000000"/>
              </a:buClr>
              <a:buFont typeface="Arial"/>
              <a:buChar char="●"/>
            </a:pP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Hierarchy similarity </a:t>
            </a:r>
            <a:r>
              <a:rPr lang="en-US" sz="3000" b="1" i="0" u="sng" strike="noStrike" dirty="0" err="1">
                <a:solidFill>
                  <a:srgbClr val="000000"/>
                </a:solidFill>
                <a:latin typeface="Noto Sans CJK KR Regular"/>
              </a:rPr>
              <a:t>measueres</a:t>
            </a: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(</a:t>
            </a:r>
            <a:r>
              <a:rPr lang="ko-KR" sz="3000" b="1" i="0" u="sng" strike="noStrike" dirty="0">
                <a:solidFill>
                  <a:srgbClr val="000000"/>
                </a:solidFill>
                <a:ea typeface="Noto Sans CJK KR Regular"/>
              </a:rPr>
              <a:t>계층</a:t>
            </a: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1" i="0" u="sng" strike="noStrike" dirty="0">
                <a:solidFill>
                  <a:srgbClr val="000000"/>
                </a:solidFill>
                <a:ea typeface="Noto Sans CJK KR Regular"/>
              </a:rPr>
              <a:t>유사도</a:t>
            </a: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)</a:t>
            </a:r>
          </a:p>
          <a:p>
            <a:pPr marL="342900" lvl="0" indent="-342900" algn="l">
              <a:lnSpc>
                <a:spcPct val="99600"/>
              </a:lnSpc>
              <a:buClr>
                <a:srgbClr val="000000"/>
              </a:buClr>
              <a:buFont typeface="Arial"/>
              <a:buChar char="●"/>
            </a:pP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Human gaze(</a:t>
            </a:r>
            <a:r>
              <a:rPr lang="ko-KR" sz="3000" b="1" i="0" u="sng" strike="noStrike" dirty="0">
                <a:solidFill>
                  <a:srgbClr val="000000"/>
                </a:solidFill>
                <a:ea typeface="Noto Sans CJK KR Regular"/>
              </a:rPr>
              <a:t>사람의</a:t>
            </a: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1" i="0" u="sng" strike="noStrike" dirty="0">
                <a:solidFill>
                  <a:srgbClr val="000000"/>
                </a:solidFill>
                <a:ea typeface="Noto Sans CJK KR Regular"/>
              </a:rPr>
              <a:t>시선</a:t>
            </a: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)</a:t>
            </a:r>
          </a:p>
          <a:p>
            <a:pPr lvl="0" algn="l">
              <a:lnSpc>
                <a:spcPct val="99600"/>
              </a:lnSpc>
            </a:pPr>
            <a:r>
              <a:rPr lang="en-US" sz="3000" b="0" i="0" u="none" strike="noStrike" dirty="0">
                <a:solidFill>
                  <a:srgbClr val="000000"/>
                </a:solidFill>
                <a:latin typeface="Noto Sans CJK KR Regular"/>
              </a:rPr>
              <a:t>                          .</a:t>
            </a:r>
          </a:p>
          <a:p>
            <a:pPr lvl="0" algn="l">
              <a:lnSpc>
                <a:spcPct val="99600"/>
              </a:lnSpc>
            </a:pPr>
            <a:r>
              <a:rPr lang="en-US" sz="3000" b="0" i="0" u="none" strike="noStrike" dirty="0">
                <a:solidFill>
                  <a:srgbClr val="000000"/>
                </a:solidFill>
                <a:latin typeface="Noto Sans CJK KR Regular"/>
              </a:rPr>
              <a:t>                          .</a:t>
            </a:r>
          </a:p>
          <a:p>
            <a:pPr lvl="0" algn="l">
              <a:lnSpc>
                <a:spcPct val="99600"/>
              </a:lnSpc>
            </a:pPr>
            <a:r>
              <a:rPr lang="en-US" sz="3000" b="0" i="0" u="none" strike="noStrike" dirty="0">
                <a:solidFill>
                  <a:srgbClr val="000000"/>
                </a:solidFill>
                <a:latin typeface="Noto Sans CJK KR Regular"/>
              </a:rPr>
              <a:t>                          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30300" y="1562100"/>
            <a:ext cx="9613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-Generalized Zero Shot Learning 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구성요소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(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이미지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분류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252700" y="9144000"/>
            <a:ext cx="2374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FFFFFF"/>
                </a:solidFill>
                <a:latin typeface="Noto Sans CJK KR Regular"/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58800"/>
            <a:ext cx="16916400" cy="901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636000"/>
            <a:ext cx="16916400" cy="1003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536700"/>
            <a:ext cx="169164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990600"/>
            <a:ext cx="190500" cy="190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990600"/>
            <a:ext cx="1905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0" y="990600"/>
            <a:ext cx="190500" cy="190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1800" y="3708400"/>
            <a:ext cx="4292600" cy="2857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9700" y="3683000"/>
            <a:ext cx="5969000" cy="31369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171700" y="850900"/>
            <a:ext cx="61595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9E9E9E"/>
                </a:solidFill>
                <a:latin typeface="Noto Sans CJK KR Regular"/>
              </a:rPr>
              <a:t>Generalized Zero-Shot Learning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13100" y="2552700"/>
            <a:ext cx="11176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이미지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45400" y="2552700"/>
            <a:ext cx="3327400" cy="977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side-information</a:t>
            </a:r>
          </a:p>
          <a:p>
            <a:pPr lvl="0" algn="ctr">
              <a:lnSpc>
                <a:spcPct val="99600"/>
              </a:lnSpc>
            </a:pP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(</a:t>
            </a:r>
            <a:r>
              <a:rPr lang="ko-KR" sz="3000" b="1" i="0" u="sng" strike="noStrike" dirty="0">
                <a:solidFill>
                  <a:srgbClr val="000000"/>
                </a:solidFill>
                <a:ea typeface="Noto Sans CJK KR Regular"/>
              </a:rPr>
              <a:t>추가정보</a:t>
            </a: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500100" y="2552700"/>
            <a:ext cx="20447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Class Label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135100" y="4635500"/>
            <a:ext cx="7620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펭귄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89700" y="6807200"/>
            <a:ext cx="5892800" cy="2857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99600"/>
              </a:lnSpc>
              <a:buClr>
                <a:srgbClr val="18A8F1"/>
              </a:buClr>
              <a:buFont typeface="Arial"/>
              <a:buChar char="●"/>
            </a:pPr>
            <a:r>
              <a:rPr lang="en-US" sz="3400" b="1" i="0" u="sng" strike="noStrike">
                <a:solidFill>
                  <a:srgbClr val="18A8F1"/>
                </a:solidFill>
                <a:latin typeface="Noto Sans CJK KR Regular"/>
              </a:rPr>
              <a:t>Attributes</a:t>
            </a:r>
          </a:p>
          <a:p>
            <a:pPr marL="342900" lvl="0" indent="-342900" algn="l">
              <a:lnSpc>
                <a:spcPct val="99600"/>
              </a:lnSpc>
              <a:buClr>
                <a:srgbClr val="000000"/>
              </a:buClr>
              <a:buFont typeface="Arial"/>
              <a:buChar char="●"/>
            </a:pPr>
            <a:r>
              <a:rPr lang="en-US" sz="3000" b="1" i="0" u="sng" strike="noStrike">
                <a:solidFill>
                  <a:srgbClr val="000000"/>
                </a:solidFill>
                <a:latin typeface="Noto Sans CJK KR Regular"/>
              </a:rPr>
              <a:t>Hierarchysimilarity measueres</a:t>
            </a:r>
          </a:p>
          <a:p>
            <a:pPr marL="342900" lvl="0" indent="-342900" algn="l">
              <a:lnSpc>
                <a:spcPct val="99600"/>
              </a:lnSpc>
              <a:buClr>
                <a:srgbClr val="000000"/>
              </a:buClr>
              <a:buFont typeface="Arial"/>
              <a:buChar char="●"/>
            </a:pPr>
            <a:r>
              <a:rPr lang="en-US" sz="3000" b="1" i="0" u="sng" strike="noStrike">
                <a:solidFill>
                  <a:srgbClr val="000000"/>
                </a:solidFill>
                <a:latin typeface="Noto Sans CJK KR Regular"/>
              </a:rPr>
              <a:t>Human gaze</a:t>
            </a:r>
          </a:p>
          <a:p>
            <a:pPr lvl="0" algn="l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                          .</a:t>
            </a:r>
          </a:p>
          <a:p>
            <a:pPr lvl="0" algn="l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                          .</a:t>
            </a:r>
          </a:p>
          <a:p>
            <a:pPr lvl="0" algn="l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                          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30300" y="1562100"/>
            <a:ext cx="9613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-Generalized Zero Shot Learning 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구성요소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(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이미지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분류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645400" y="4635500"/>
            <a:ext cx="3670300" cy="1422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털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있음</a:t>
            </a:r>
          </a:p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꼬리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있음</a:t>
            </a:r>
          </a:p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육지에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삶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252700" y="9144000"/>
            <a:ext cx="2374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FFFFFF"/>
                </a:solidFill>
                <a:latin typeface="Noto Sans CJK KR Regular"/>
              </a:rPr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58800"/>
            <a:ext cx="16916400" cy="901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636000"/>
            <a:ext cx="16916400" cy="1003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536700"/>
            <a:ext cx="169164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990600"/>
            <a:ext cx="190500" cy="190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990600"/>
            <a:ext cx="1905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0" y="990600"/>
            <a:ext cx="190500" cy="190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1800" y="3708400"/>
            <a:ext cx="4292600" cy="2857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9700" y="3683000"/>
            <a:ext cx="5969000" cy="31369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9700" y="3822700"/>
            <a:ext cx="6172200" cy="28575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171700" y="850900"/>
            <a:ext cx="61595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9E9E9E"/>
                </a:solidFill>
                <a:latin typeface="Noto Sans CJK KR Regular"/>
              </a:rPr>
              <a:t>Generalized Zero-Shot Learning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13100" y="2552700"/>
            <a:ext cx="11176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이미지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45400" y="2552700"/>
            <a:ext cx="3251200" cy="977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side-information</a:t>
            </a:r>
          </a:p>
          <a:p>
            <a:pPr lvl="0" algn="ctr">
              <a:lnSpc>
                <a:spcPct val="99600"/>
              </a:lnSpc>
            </a:pP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(</a:t>
            </a:r>
            <a:r>
              <a:rPr lang="ko-KR" sz="3000" b="1" i="0" u="sng" strike="noStrike" dirty="0">
                <a:solidFill>
                  <a:srgbClr val="000000"/>
                </a:solidFill>
                <a:ea typeface="Noto Sans CJK KR Regular"/>
              </a:rPr>
              <a:t>추가정보</a:t>
            </a: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500100" y="2552700"/>
            <a:ext cx="20447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Class Label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135100" y="4635500"/>
            <a:ext cx="7620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펭귄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489700" y="6807200"/>
            <a:ext cx="5892800" cy="2857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99600"/>
              </a:lnSpc>
              <a:buClr>
                <a:srgbClr val="18A8F1"/>
              </a:buClr>
              <a:buFont typeface="Arial"/>
              <a:buChar char="●"/>
            </a:pPr>
            <a:r>
              <a:rPr lang="en-US" sz="3400" b="1" i="0" u="sng" strike="noStrike">
                <a:solidFill>
                  <a:srgbClr val="18A8F1"/>
                </a:solidFill>
                <a:latin typeface="Noto Sans CJK KR Regular"/>
              </a:rPr>
              <a:t>Attributes</a:t>
            </a:r>
          </a:p>
          <a:p>
            <a:pPr marL="342900" lvl="0" indent="-342900" algn="l">
              <a:lnSpc>
                <a:spcPct val="99600"/>
              </a:lnSpc>
              <a:buClr>
                <a:srgbClr val="000000"/>
              </a:buClr>
              <a:buFont typeface="Arial"/>
              <a:buChar char="●"/>
            </a:pPr>
            <a:r>
              <a:rPr lang="en-US" sz="3000" b="1" i="0" u="sng" strike="noStrike">
                <a:solidFill>
                  <a:srgbClr val="000000"/>
                </a:solidFill>
                <a:latin typeface="Noto Sans CJK KR Regular"/>
              </a:rPr>
              <a:t>Hierarchysimilarity measueres</a:t>
            </a:r>
          </a:p>
          <a:p>
            <a:pPr marL="342900" lvl="0" indent="-342900" algn="l">
              <a:lnSpc>
                <a:spcPct val="99600"/>
              </a:lnSpc>
              <a:buClr>
                <a:srgbClr val="000000"/>
              </a:buClr>
              <a:buFont typeface="Arial"/>
              <a:buChar char="●"/>
            </a:pPr>
            <a:r>
              <a:rPr lang="en-US" sz="3000" b="1" i="0" u="sng" strike="noStrike">
                <a:solidFill>
                  <a:srgbClr val="000000"/>
                </a:solidFill>
                <a:latin typeface="Noto Sans CJK KR Regular"/>
              </a:rPr>
              <a:t>Human gaze</a:t>
            </a:r>
          </a:p>
          <a:p>
            <a:pPr lvl="0" algn="l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                          .</a:t>
            </a:r>
          </a:p>
          <a:p>
            <a:pPr lvl="0" algn="l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                          .</a:t>
            </a:r>
          </a:p>
          <a:p>
            <a:pPr lvl="0" algn="l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                          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30300" y="1562100"/>
            <a:ext cx="9613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-Generalized Zero Shot Learning 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구성요소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(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이미지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분류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252700" y="9144000"/>
            <a:ext cx="2374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FFFFFF"/>
                </a:solidFill>
                <a:latin typeface="Noto Sans CJK KR Regular"/>
              </a:rPr>
              <a:t>13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58800"/>
            <a:ext cx="16916400" cy="901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636000"/>
            <a:ext cx="16916400" cy="1003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536700"/>
            <a:ext cx="169164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990600"/>
            <a:ext cx="190500" cy="190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990600"/>
            <a:ext cx="1905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0" y="990600"/>
            <a:ext cx="190500" cy="190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1800" y="3708400"/>
            <a:ext cx="4292600" cy="2857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9700" y="3683000"/>
            <a:ext cx="5969000" cy="31369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760000">
            <a:off x="9677400" y="4978400"/>
            <a:ext cx="723900" cy="25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2820000">
            <a:off x="8356600" y="4864100"/>
            <a:ext cx="723900" cy="25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2820000">
            <a:off x="9931400" y="5791200"/>
            <a:ext cx="469900" cy="254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700000">
            <a:off x="10845800" y="5803900"/>
            <a:ext cx="520700" cy="254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171700" y="850900"/>
            <a:ext cx="61595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9E9E9E"/>
                </a:solidFill>
                <a:latin typeface="Noto Sans CJK KR Regular"/>
              </a:rPr>
              <a:t>Generalized Zero-Shot Learning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13100" y="2552700"/>
            <a:ext cx="11176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이미지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645400" y="2552700"/>
            <a:ext cx="3327400" cy="977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side-information</a:t>
            </a:r>
          </a:p>
          <a:p>
            <a:pPr lvl="0" algn="ctr">
              <a:lnSpc>
                <a:spcPct val="99600"/>
              </a:lnSpc>
            </a:pP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(</a:t>
            </a:r>
            <a:r>
              <a:rPr lang="ko-KR" sz="3000" b="1" i="0" u="sng" strike="noStrike" dirty="0">
                <a:solidFill>
                  <a:srgbClr val="000000"/>
                </a:solidFill>
                <a:ea typeface="Noto Sans CJK KR Regular"/>
              </a:rPr>
              <a:t>추가정보</a:t>
            </a: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500100" y="2552700"/>
            <a:ext cx="20447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Class Label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135100" y="4635500"/>
            <a:ext cx="7620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펭귄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477000" y="6794500"/>
            <a:ext cx="6794500" cy="2857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99600"/>
              </a:lnSpc>
              <a:buClr>
                <a:srgbClr val="000000"/>
              </a:buClr>
              <a:buFont typeface="Arial"/>
              <a:buChar char="●"/>
            </a:pPr>
            <a:r>
              <a:rPr lang="en-US" sz="2900" b="1" i="0" u="sng" strike="noStrike">
                <a:solidFill>
                  <a:srgbClr val="000000"/>
                </a:solidFill>
                <a:latin typeface="Noto Sans CJK KR Regular"/>
              </a:rPr>
              <a:t>Attributes</a:t>
            </a:r>
          </a:p>
          <a:p>
            <a:pPr marL="342900" lvl="0" indent="-342900" algn="l">
              <a:lnSpc>
                <a:spcPct val="99600"/>
              </a:lnSpc>
              <a:buClr>
                <a:srgbClr val="18A8F1"/>
              </a:buClr>
              <a:buFont typeface="Arial"/>
              <a:buChar char="●"/>
            </a:pPr>
            <a:r>
              <a:rPr lang="en-US" sz="3400" b="1" i="0" u="sng" strike="noStrike">
                <a:solidFill>
                  <a:srgbClr val="18A8F1"/>
                </a:solidFill>
                <a:latin typeface="Noto Sans CJK KR Regular"/>
              </a:rPr>
              <a:t>Hierarchy similarity measueres</a:t>
            </a:r>
          </a:p>
          <a:p>
            <a:pPr marL="342900" lvl="0" indent="-342900" algn="l">
              <a:lnSpc>
                <a:spcPct val="99600"/>
              </a:lnSpc>
              <a:buClr>
                <a:srgbClr val="000000"/>
              </a:buClr>
              <a:buFont typeface="Arial"/>
              <a:buChar char="●"/>
            </a:pPr>
            <a:r>
              <a:rPr lang="en-US" sz="2900" b="1" i="0" u="sng" strike="noStrike">
                <a:solidFill>
                  <a:srgbClr val="000000"/>
                </a:solidFill>
                <a:latin typeface="Noto Sans CJK KR Regular"/>
              </a:rPr>
              <a:t>Human gaze</a:t>
            </a:r>
          </a:p>
          <a:p>
            <a:pPr lvl="0" algn="l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                          .</a:t>
            </a:r>
          </a:p>
          <a:p>
            <a:pPr lvl="0" algn="l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                          .</a:t>
            </a:r>
          </a:p>
          <a:p>
            <a:pPr lvl="0" algn="l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                          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30300" y="1562100"/>
            <a:ext cx="9613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-Generalized Zero Shot Learning 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구성요소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(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이미지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분류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)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66200" y="4216400"/>
            <a:ext cx="812800" cy="812800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9232900" y="4445000"/>
            <a:ext cx="2794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169400" y="3721100"/>
            <a:ext cx="4191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새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5100" y="4914900"/>
            <a:ext cx="812800" cy="812800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8039100" y="5143500"/>
            <a:ext cx="2794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137400" y="4559300"/>
            <a:ext cx="18796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날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수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있음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61600" y="5054600"/>
            <a:ext cx="711200" cy="711200"/>
          </a:xfrm>
          <a:prstGeom prst="rect">
            <a:avLst/>
          </a:prstGeom>
        </p:spPr>
      </p:pic>
      <p:sp>
        <p:nvSpPr>
          <p:cNvPr id="33" name="TextBox 33"/>
          <p:cNvSpPr txBox="1"/>
          <p:nvPr/>
        </p:nvSpPr>
        <p:spPr>
          <a:xfrm>
            <a:off x="10490200" y="5257800"/>
            <a:ext cx="2540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600" b="0" i="0" u="none" strike="noStrike">
                <a:solidFill>
                  <a:srgbClr val="000000"/>
                </a:solidFill>
                <a:latin typeface="Noto Sans CJK KR Regular"/>
              </a:rPr>
              <a:t>3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791700" y="4635500"/>
            <a:ext cx="18415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날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수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없음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6" name="Group 3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72600" y="5981700"/>
            <a:ext cx="711200" cy="711200"/>
          </a:xfrm>
          <a:prstGeom prst="rect">
            <a:avLst/>
          </a:prstGeom>
        </p:spPr>
      </p:pic>
      <p:sp>
        <p:nvSpPr>
          <p:cNvPr id="38" name="TextBox 38"/>
          <p:cNvSpPr txBox="1"/>
          <p:nvPr/>
        </p:nvSpPr>
        <p:spPr>
          <a:xfrm>
            <a:off x="9601200" y="6184900"/>
            <a:ext cx="2540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600" b="1" i="0" u="none" strike="noStrike">
                <a:solidFill>
                  <a:srgbClr val="000000"/>
                </a:solidFill>
                <a:latin typeface="Noto Sans CJK KR Regular"/>
              </a:rPr>
              <a:t>4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902700" y="5575300"/>
            <a:ext cx="18415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1" i="0" u="none" strike="noStrike">
                <a:solidFill>
                  <a:srgbClr val="000000"/>
                </a:solidFill>
                <a:ea typeface="Noto Sans CJK KR Regular"/>
              </a:rPr>
              <a:t>펭귄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1" name="Group 4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37900" y="5969000"/>
            <a:ext cx="711200" cy="711200"/>
          </a:xfrm>
          <a:prstGeom prst="rect">
            <a:avLst/>
          </a:prstGeom>
        </p:spPr>
      </p:pic>
      <p:sp>
        <p:nvSpPr>
          <p:cNvPr id="43" name="TextBox 43"/>
          <p:cNvSpPr txBox="1"/>
          <p:nvPr/>
        </p:nvSpPr>
        <p:spPr>
          <a:xfrm>
            <a:off x="11379200" y="6172200"/>
            <a:ext cx="2540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600" b="0" i="0" u="none" strike="noStrike">
                <a:solidFill>
                  <a:srgbClr val="000000"/>
                </a:solidFill>
                <a:latin typeface="Noto Sans CJK KR Regular"/>
              </a:rPr>
              <a:t>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680700" y="5549900"/>
            <a:ext cx="18415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키위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새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5252700" y="9144000"/>
            <a:ext cx="2374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FFFFFF"/>
                </a:solidFill>
                <a:latin typeface="Noto Sans CJK KR Regular"/>
              </a:rPr>
              <a:t>14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58800"/>
            <a:ext cx="16916400" cy="901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636000"/>
            <a:ext cx="16916400" cy="1003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536700"/>
            <a:ext cx="169164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990600"/>
            <a:ext cx="190500" cy="190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990600"/>
            <a:ext cx="1905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0" y="990600"/>
            <a:ext cx="190500" cy="190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1800" y="3708400"/>
            <a:ext cx="4292600" cy="2857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3568700"/>
            <a:ext cx="5969000" cy="31369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600200" y="5118100"/>
            <a:ext cx="2857500" cy="50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3111500" y="5118100"/>
            <a:ext cx="2857500" cy="50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400" y="4622800"/>
            <a:ext cx="4292600" cy="381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400" y="5562600"/>
            <a:ext cx="4292600" cy="38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9800" y="4914900"/>
            <a:ext cx="304800" cy="30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8800" y="4178300"/>
            <a:ext cx="304800" cy="30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3000" y="4699000"/>
            <a:ext cx="381000" cy="30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11800" y="5207000"/>
            <a:ext cx="304800" cy="30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0900" y="4991100"/>
            <a:ext cx="304800" cy="3048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1200" y="4635500"/>
            <a:ext cx="304800" cy="3048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7400" y="4699000"/>
            <a:ext cx="304800" cy="3048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2509" y="4572000"/>
            <a:ext cx="304800" cy="3048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7100" y="5803900"/>
            <a:ext cx="304800" cy="3048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3300" y="4279900"/>
            <a:ext cx="304800" cy="3048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150100" y="5118100"/>
            <a:ext cx="2857500" cy="508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8661400" y="5118100"/>
            <a:ext cx="2857500" cy="508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26300" y="4622800"/>
            <a:ext cx="4292600" cy="381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26300" y="5562600"/>
            <a:ext cx="4292600" cy="381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16400" y="4635500"/>
            <a:ext cx="304800" cy="3048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7900" y="4762500"/>
            <a:ext cx="304800" cy="3048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4914900"/>
            <a:ext cx="304800" cy="304800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2171700" y="850900"/>
            <a:ext cx="61595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9E9E9E"/>
                </a:solidFill>
                <a:latin typeface="Noto Sans CJK KR Regular"/>
              </a:rPr>
              <a:t>Generalized Zero-Shot Learning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213100" y="2552700"/>
            <a:ext cx="11176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이미지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645400" y="2552700"/>
            <a:ext cx="3327400" cy="977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side-information</a:t>
            </a:r>
          </a:p>
          <a:p>
            <a:pPr lvl="0" algn="ctr">
              <a:lnSpc>
                <a:spcPct val="99600"/>
              </a:lnSpc>
            </a:pP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(</a:t>
            </a:r>
            <a:r>
              <a:rPr lang="ko-KR" sz="3000" b="1" i="0" u="sng" strike="noStrike" dirty="0">
                <a:solidFill>
                  <a:srgbClr val="000000"/>
                </a:solidFill>
                <a:ea typeface="Noto Sans CJK KR Regular"/>
              </a:rPr>
              <a:t>추가정보</a:t>
            </a: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)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500100" y="2552700"/>
            <a:ext cx="20447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Class Label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135100" y="4635500"/>
            <a:ext cx="7620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펭귄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477000" y="6794500"/>
            <a:ext cx="5867400" cy="2857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99600"/>
              </a:lnSpc>
              <a:buClr>
                <a:srgbClr val="000000"/>
              </a:buClr>
              <a:buFont typeface="Arial"/>
              <a:buChar char="●"/>
            </a:pPr>
            <a:r>
              <a:rPr lang="en-US" sz="2900" b="1" i="0" u="sng" strike="noStrike">
                <a:solidFill>
                  <a:srgbClr val="000000"/>
                </a:solidFill>
                <a:latin typeface="Noto Sans CJK KR Regular"/>
              </a:rPr>
              <a:t>Attributes</a:t>
            </a:r>
          </a:p>
          <a:p>
            <a:pPr marL="342900" lvl="0" indent="-342900" algn="l">
              <a:lnSpc>
                <a:spcPct val="99600"/>
              </a:lnSpc>
              <a:buClr>
                <a:srgbClr val="000000"/>
              </a:buClr>
              <a:buFont typeface="Arial"/>
              <a:buChar char="●"/>
            </a:pPr>
            <a:r>
              <a:rPr lang="en-US" sz="2900" b="1" i="0" u="sng" strike="noStrike">
                <a:solidFill>
                  <a:srgbClr val="000000"/>
                </a:solidFill>
                <a:latin typeface="Noto Sans CJK KR Regular"/>
              </a:rPr>
              <a:t>Hierarchysimilarity measueres</a:t>
            </a:r>
          </a:p>
          <a:p>
            <a:pPr marL="342900" lvl="0" indent="-342900" algn="l">
              <a:lnSpc>
                <a:spcPct val="99600"/>
              </a:lnSpc>
              <a:buClr>
                <a:srgbClr val="18A8F1"/>
              </a:buClr>
              <a:buFont typeface="Arial"/>
              <a:buChar char="●"/>
            </a:pPr>
            <a:r>
              <a:rPr lang="en-US" sz="3400" b="1" i="0" u="sng" strike="noStrike">
                <a:solidFill>
                  <a:srgbClr val="18A8F1"/>
                </a:solidFill>
                <a:latin typeface="Noto Sans CJK KR Regular"/>
              </a:rPr>
              <a:t>Human gaze</a:t>
            </a:r>
          </a:p>
          <a:p>
            <a:pPr lvl="0" algn="l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                          .</a:t>
            </a:r>
          </a:p>
          <a:p>
            <a:pPr lvl="0" algn="l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                          .</a:t>
            </a:r>
          </a:p>
          <a:p>
            <a:pPr lvl="0" algn="l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                          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30300" y="1562100"/>
            <a:ext cx="9613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-Generalized Zero Shot Learning 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구성요소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(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이미지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분류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)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531100" y="3962400"/>
            <a:ext cx="546100" cy="482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700" b="0" i="0" u="none" strike="noStrike">
                <a:solidFill>
                  <a:srgbClr val="000000"/>
                </a:solidFill>
                <a:latin typeface="Noto Sans CJK KR Regular"/>
              </a:rPr>
              <a:t>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505700" y="4914900"/>
            <a:ext cx="546100" cy="482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700" b="0" i="0" u="none" strike="noStrike">
                <a:solidFill>
                  <a:srgbClr val="000000"/>
                </a:solidFill>
                <a:latin typeface="Noto Sans CJK KR Regular"/>
              </a:rPr>
              <a:t>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105900" y="4838700"/>
            <a:ext cx="546100" cy="482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700" b="0" i="0" u="none" strike="noStrike">
                <a:solidFill>
                  <a:srgbClr val="000000"/>
                </a:solidFill>
                <a:latin typeface="Noto Sans CJK KR Regular"/>
              </a:rPr>
              <a:t>6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105900" y="5753100"/>
            <a:ext cx="546100" cy="482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700" b="0" i="0" u="none" strike="noStrike">
                <a:solidFill>
                  <a:srgbClr val="000000"/>
                </a:solidFill>
                <a:latin typeface="Noto Sans CJK KR Regular"/>
              </a:rPr>
              <a:t>1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105900" y="3962400"/>
            <a:ext cx="546100" cy="482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700" b="0" i="0" u="none" strike="noStrike">
                <a:solidFill>
                  <a:srgbClr val="000000"/>
                </a:solidFill>
                <a:latin typeface="Noto Sans CJK KR Regular"/>
              </a:rPr>
              <a:t>2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528300" y="3962400"/>
            <a:ext cx="546100" cy="482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700" b="0" i="0" u="none" strike="noStrike">
                <a:solidFill>
                  <a:srgbClr val="000000"/>
                </a:solidFill>
                <a:latin typeface="Noto Sans CJK KR Regular"/>
              </a:rPr>
              <a:t>0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531100" y="5969000"/>
            <a:ext cx="546100" cy="482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700" b="0" i="0" u="none" strike="noStrike">
                <a:solidFill>
                  <a:srgbClr val="000000"/>
                </a:solidFill>
                <a:latin typeface="Noto Sans CJK KR Regular"/>
              </a:rPr>
              <a:t>0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579100" y="5816600"/>
            <a:ext cx="546100" cy="482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700" b="0" i="0" u="none" strike="noStrike">
                <a:solidFill>
                  <a:srgbClr val="000000"/>
                </a:solidFill>
                <a:latin typeface="Noto Sans CJK KR Regular"/>
              </a:rPr>
              <a:t>0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0528300" y="4838700"/>
            <a:ext cx="546100" cy="482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700" b="0" i="0" u="none" strike="noStrike">
                <a:solidFill>
                  <a:srgbClr val="000000"/>
                </a:solidFill>
                <a:latin typeface="Noto Sans CJK KR Regular"/>
              </a:rPr>
              <a:t>3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5252700" y="9144000"/>
            <a:ext cx="2374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FFFFFF"/>
                </a:solidFill>
                <a:latin typeface="Noto Sans CJK KR Regular"/>
              </a:rPr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58800"/>
            <a:ext cx="16916400" cy="901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636000"/>
            <a:ext cx="16916400" cy="1003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536700"/>
            <a:ext cx="169164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990600"/>
            <a:ext cx="190500" cy="190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990600"/>
            <a:ext cx="1905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0" y="990600"/>
            <a:ext cx="190500" cy="1905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171700" y="850900"/>
            <a:ext cx="61595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9E9E9E"/>
                </a:solidFill>
                <a:latin typeface="Noto Sans CJK KR Regular"/>
              </a:rPr>
              <a:t>Generalized Zero-Shot Learning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0300" y="1562100"/>
            <a:ext cx="9613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-Generalized Zero Shot Learning  (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이미지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분류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67000" y="2082800"/>
            <a:ext cx="31750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-&gt; Attributes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이용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!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12" name="TextBox 12"/>
          <p:cNvSpPr txBox="1"/>
          <p:nvPr/>
        </p:nvSpPr>
        <p:spPr>
          <a:xfrm>
            <a:off x="1447800" y="3759200"/>
            <a:ext cx="7543800" cy="736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100" b="0" i="0" u="none" strike="noStrike">
                <a:solidFill>
                  <a:srgbClr val="000000"/>
                </a:solidFill>
                <a:latin typeface="Noto Sans CJK KR Regular"/>
              </a:rPr>
              <a:t>Embedding-Based Methods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09100" y="3759200"/>
            <a:ext cx="7531100" cy="736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100" b="0" i="0" u="none" strike="noStrike">
                <a:solidFill>
                  <a:srgbClr val="000000"/>
                </a:solidFill>
                <a:latin typeface="Noto Sans CJK KR Regular"/>
              </a:rPr>
              <a:t>Generative-Based Methods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934200" y="2946400"/>
            <a:ext cx="4406900" cy="584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300" b="1" i="0" u="none" strike="noStrike">
                <a:solidFill>
                  <a:srgbClr val="000000"/>
                </a:solidFill>
                <a:ea typeface="Noto Sans CJK KR Regular"/>
              </a:rPr>
              <a:t>두</a:t>
            </a:r>
            <a:r>
              <a:rPr lang="en-US" sz="33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300" b="1" i="0" u="none" strike="noStrike">
                <a:solidFill>
                  <a:srgbClr val="000000"/>
                </a:solidFill>
                <a:ea typeface="Noto Sans CJK KR Regular"/>
              </a:rPr>
              <a:t>가지</a:t>
            </a:r>
            <a:r>
              <a:rPr lang="en-US" sz="33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300" b="1" i="0" u="none" strike="noStrike">
                <a:solidFill>
                  <a:srgbClr val="000000"/>
                </a:solidFill>
                <a:ea typeface="Noto Sans CJK KR Regular"/>
              </a:rPr>
              <a:t>대표적</a:t>
            </a:r>
            <a:r>
              <a:rPr lang="en-US" sz="33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300" b="1" i="0" u="none" strike="noStrike">
                <a:solidFill>
                  <a:srgbClr val="000000"/>
                </a:solidFill>
                <a:ea typeface="Noto Sans CJK KR Regular"/>
              </a:rPr>
              <a:t>접근</a:t>
            </a:r>
            <a:r>
              <a:rPr lang="en-US" sz="33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300" b="1" i="0" u="none" strike="noStrike">
                <a:solidFill>
                  <a:srgbClr val="000000"/>
                </a:solidFill>
                <a:ea typeface="Noto Sans CJK KR Regular"/>
              </a:rPr>
              <a:t>방식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252700" y="9144000"/>
            <a:ext cx="2374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FFFFFF"/>
                </a:solidFill>
                <a:latin typeface="Noto Sans CJK KR Regular"/>
              </a:rPr>
              <a:t>16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58800"/>
            <a:ext cx="16916400" cy="901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636000"/>
            <a:ext cx="16916400" cy="1003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536700"/>
            <a:ext cx="169164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990600"/>
            <a:ext cx="190500" cy="190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990600"/>
            <a:ext cx="1905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0" y="990600"/>
            <a:ext cx="190500" cy="1905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171700" y="850900"/>
            <a:ext cx="61595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9E9E9E"/>
                </a:solidFill>
                <a:latin typeface="Noto Sans CJK KR Regular"/>
              </a:rPr>
              <a:t>Generalized Zero-Shot Learning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0300" y="1562100"/>
            <a:ext cx="9613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-Generalized Zero Shot Learning  (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이미지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분류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67000" y="2082800"/>
            <a:ext cx="31750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-&gt; Attributes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이용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22400" y="3771900"/>
            <a:ext cx="8064500" cy="838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700" b="1" i="0" u="none" strike="noStrike">
                <a:solidFill>
                  <a:srgbClr val="000000"/>
                </a:solidFill>
                <a:latin typeface="Noto Sans CJK KR Regular"/>
              </a:rPr>
              <a:t>Embedding-Based Methods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09100" y="3759200"/>
            <a:ext cx="7531100" cy="736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100" b="0" i="0" u="none" strike="noStrike">
                <a:solidFill>
                  <a:srgbClr val="D0D0D0"/>
                </a:solidFill>
                <a:latin typeface="Noto Sans CJK KR Regular"/>
              </a:rPr>
              <a:t>Generative-Based Methods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38200" y="5473700"/>
            <a:ext cx="10274300" cy="1066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ko-KR" sz="3000" b="1" i="0" u="none" strike="noStrike">
                <a:solidFill>
                  <a:srgbClr val="000000"/>
                </a:solidFill>
                <a:ea typeface="Noto Sans CJK KR Regular"/>
              </a:rPr>
              <a:t>학습된</a:t>
            </a:r>
            <a:r>
              <a:rPr lang="en-US" sz="30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1" i="0" u="none" strike="noStrike">
                <a:solidFill>
                  <a:srgbClr val="000000"/>
                </a:solidFill>
                <a:ea typeface="Noto Sans CJK KR Regular"/>
              </a:rPr>
              <a:t>클래스의</a:t>
            </a:r>
            <a:r>
              <a:rPr lang="en-US" sz="3000" b="1" i="0" u="none" strike="noStrike">
                <a:solidFill>
                  <a:srgbClr val="000000"/>
                </a:solidFill>
                <a:latin typeface="Noto Sans CJK KR Regular"/>
              </a:rPr>
              <a:t> Attributes </a:t>
            </a:r>
          </a:p>
          <a:p>
            <a:pPr lvl="0" algn="ctr">
              <a:lnSpc>
                <a:spcPct val="116199"/>
              </a:lnSpc>
            </a:pPr>
            <a:r>
              <a:rPr lang="en-US" sz="3000" b="1" i="0" u="none" strike="noStrike">
                <a:solidFill>
                  <a:srgbClr val="000000"/>
                </a:solidFill>
                <a:latin typeface="Noto Sans CJK KR Regular"/>
              </a:rPr>
              <a:t>-&gt;</a:t>
            </a:r>
            <a:r>
              <a:rPr lang="ko-KR" sz="3000" b="1" i="0" u="none" strike="noStrike">
                <a:solidFill>
                  <a:srgbClr val="000000"/>
                </a:solidFill>
                <a:ea typeface="Noto Sans CJK KR Regular"/>
              </a:rPr>
              <a:t>공통</a:t>
            </a:r>
            <a:r>
              <a:rPr lang="en-US" sz="30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1" i="0" u="none" strike="noStrike">
                <a:solidFill>
                  <a:srgbClr val="000000"/>
                </a:solidFill>
                <a:ea typeface="Noto Sans CJK KR Regular"/>
              </a:rPr>
              <a:t>임베딩</a:t>
            </a:r>
            <a:r>
              <a:rPr lang="en-US" sz="30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1" i="0" u="none" strike="noStrike">
                <a:solidFill>
                  <a:srgbClr val="000000"/>
                </a:solidFill>
                <a:ea typeface="Noto Sans CJK KR Regular"/>
              </a:rPr>
              <a:t>공간</a:t>
            </a:r>
            <a:r>
              <a:rPr lang="en-US" sz="3000" b="1" i="0" u="none" strike="noStrike">
                <a:solidFill>
                  <a:srgbClr val="000000"/>
                </a:solidFill>
                <a:latin typeface="Noto Sans CJK KR Regular"/>
              </a:rPr>
              <a:t>(Semantic Embedding Space)</a:t>
            </a:r>
            <a:r>
              <a:rPr lang="ko-KR" sz="3000" b="1" i="0" u="none" strike="noStrike">
                <a:solidFill>
                  <a:srgbClr val="000000"/>
                </a:solidFill>
                <a:ea typeface="Noto Sans CJK KR Regular"/>
              </a:rPr>
              <a:t>으로</a:t>
            </a:r>
            <a:r>
              <a:rPr lang="en-US" sz="30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1" i="0" u="none" strike="noStrike">
                <a:solidFill>
                  <a:srgbClr val="000000"/>
                </a:solidFill>
                <a:ea typeface="Noto Sans CJK KR Regular"/>
              </a:rPr>
              <a:t>매핑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934200" y="2946400"/>
            <a:ext cx="4406900" cy="584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300" b="1" i="0" u="none" strike="noStrike">
                <a:solidFill>
                  <a:srgbClr val="000000"/>
                </a:solidFill>
                <a:ea typeface="Noto Sans CJK KR Regular"/>
              </a:rPr>
              <a:t>두</a:t>
            </a:r>
            <a:r>
              <a:rPr lang="en-US" sz="33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300" b="1" i="0" u="none" strike="noStrike">
                <a:solidFill>
                  <a:srgbClr val="000000"/>
                </a:solidFill>
                <a:ea typeface="Noto Sans CJK KR Regular"/>
              </a:rPr>
              <a:t>가지</a:t>
            </a:r>
            <a:r>
              <a:rPr lang="en-US" sz="33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300" b="1" i="0" u="none" strike="noStrike">
                <a:solidFill>
                  <a:srgbClr val="000000"/>
                </a:solidFill>
                <a:ea typeface="Noto Sans CJK KR Regular"/>
              </a:rPr>
              <a:t>대표적</a:t>
            </a:r>
            <a:r>
              <a:rPr lang="en-US" sz="33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300" b="1" i="0" u="none" strike="noStrike">
                <a:solidFill>
                  <a:srgbClr val="000000"/>
                </a:solidFill>
                <a:ea typeface="Noto Sans CJK KR Regular"/>
              </a:rPr>
              <a:t>접근</a:t>
            </a:r>
            <a:r>
              <a:rPr lang="en-US" sz="33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300" b="1" i="0" u="none" strike="noStrike">
                <a:solidFill>
                  <a:srgbClr val="000000"/>
                </a:solidFill>
                <a:ea typeface="Noto Sans CJK KR Regular"/>
              </a:rPr>
              <a:t>방식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252700" y="9144000"/>
            <a:ext cx="2374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FFFFFF"/>
                </a:solidFill>
                <a:latin typeface="Noto Sans CJK KR Regular"/>
              </a:rPr>
              <a:t>17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58800"/>
            <a:ext cx="16916400" cy="901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636000"/>
            <a:ext cx="16916400" cy="1003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536700"/>
            <a:ext cx="169164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990600"/>
            <a:ext cx="190500" cy="190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990600"/>
            <a:ext cx="1905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0" y="990600"/>
            <a:ext cx="190500" cy="1905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171700" y="850900"/>
            <a:ext cx="61595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9E9E9E"/>
                </a:solidFill>
                <a:latin typeface="Noto Sans CJK KR Regular"/>
              </a:rPr>
              <a:t>Generalized Zero-Shot Learning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3000" y="1574800"/>
            <a:ext cx="8064500" cy="838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700" b="1" i="0" u="none" strike="noStrike">
                <a:solidFill>
                  <a:srgbClr val="000000"/>
                </a:solidFill>
                <a:latin typeface="Noto Sans CJK KR Regular"/>
              </a:rPr>
              <a:t>Embedding-Based Methods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1800" y="3708400"/>
            <a:ext cx="4292600" cy="28575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9700" y="3683000"/>
            <a:ext cx="5969000" cy="31369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213100" y="2552700"/>
            <a:ext cx="11176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이미지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500100" y="2552700"/>
            <a:ext cx="20447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Class Label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160500" y="4114800"/>
            <a:ext cx="7620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펭귄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162800" y="2819400"/>
            <a:ext cx="4635500" cy="596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400" b="1" i="0" u="none" strike="noStrike">
                <a:solidFill>
                  <a:srgbClr val="000000"/>
                </a:solidFill>
                <a:latin typeface="Noto Sans CJK KR Regular"/>
              </a:rPr>
              <a:t>Attributes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645400" y="4635500"/>
            <a:ext cx="3670300" cy="1422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털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있음</a:t>
            </a:r>
          </a:p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꼬리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있음</a:t>
            </a:r>
          </a:p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육지에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삶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944600" y="4902200"/>
            <a:ext cx="11557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[1,1,0]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252700" y="9144000"/>
            <a:ext cx="2374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FFFFFF"/>
                </a:solidFill>
                <a:latin typeface="Noto Sans CJK KR Regular"/>
              </a:rPr>
              <a:t>18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58800"/>
            <a:ext cx="16916400" cy="901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636000"/>
            <a:ext cx="16916400" cy="1003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536700"/>
            <a:ext cx="169164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990600"/>
            <a:ext cx="190500" cy="190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990600"/>
            <a:ext cx="1905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0" y="990600"/>
            <a:ext cx="190500" cy="1905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171700" y="850900"/>
            <a:ext cx="61595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9E9E9E"/>
                </a:solidFill>
                <a:latin typeface="Noto Sans CJK KR Regular"/>
              </a:rPr>
              <a:t>Generalized Zero-Shot Learning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3000" y="1574800"/>
            <a:ext cx="8064500" cy="838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700" b="1" i="0" u="none" strike="noStrike">
                <a:solidFill>
                  <a:srgbClr val="000000"/>
                </a:solidFill>
                <a:latin typeface="Noto Sans CJK KR Regular"/>
              </a:rPr>
              <a:t>Embedding-Based Methods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9900" y="3225800"/>
            <a:ext cx="3035300" cy="20193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8100" y="3200400"/>
            <a:ext cx="4216400" cy="22098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334000" y="2400300"/>
            <a:ext cx="787400" cy="368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2100" b="0" i="0" u="none" strike="noStrike">
                <a:solidFill>
                  <a:srgbClr val="000000"/>
                </a:solidFill>
                <a:ea typeface="Noto Sans CJK KR Regular"/>
              </a:rPr>
              <a:t>이미지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598400" y="2400300"/>
            <a:ext cx="1447800" cy="368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100" b="0" i="0" u="none" strike="noStrike">
                <a:solidFill>
                  <a:srgbClr val="000000"/>
                </a:solidFill>
                <a:latin typeface="Noto Sans CJK KR Regular"/>
              </a:rPr>
              <a:t>Class Label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357100" y="3492500"/>
            <a:ext cx="1917700" cy="368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2100" b="0" i="0" u="none" strike="noStrike">
                <a:solidFill>
                  <a:srgbClr val="000000"/>
                </a:solidFill>
                <a:ea typeface="Noto Sans CJK KR Regular"/>
              </a:rPr>
              <a:t>펭귄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128000" y="2590800"/>
            <a:ext cx="32639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400" b="1" i="0" u="none" strike="noStrike">
                <a:solidFill>
                  <a:srgbClr val="000000"/>
                </a:solidFill>
                <a:latin typeface="Noto Sans CJK KR Regular"/>
              </a:rPr>
              <a:t>Attributes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458200" y="3873500"/>
            <a:ext cx="2590800" cy="1003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2100" b="0" i="0" u="none" strike="noStrike">
                <a:solidFill>
                  <a:srgbClr val="000000"/>
                </a:solidFill>
                <a:ea typeface="Noto Sans CJK KR Regular"/>
              </a:rPr>
              <a:t>털</a:t>
            </a:r>
            <a:r>
              <a:rPr lang="en-US" sz="21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ea typeface="Noto Sans CJK KR Regular"/>
              </a:rPr>
              <a:t>있음</a:t>
            </a:r>
          </a:p>
          <a:p>
            <a:pPr lvl="0" algn="ctr">
              <a:lnSpc>
                <a:spcPct val="99600"/>
              </a:lnSpc>
            </a:pPr>
            <a:r>
              <a:rPr lang="ko-KR" sz="2100" b="1" i="0" u="none" strike="noStrike">
                <a:solidFill>
                  <a:srgbClr val="18A8F1"/>
                </a:solidFill>
                <a:ea typeface="Noto Sans CJK KR Regular"/>
              </a:rPr>
              <a:t>꼬리</a:t>
            </a:r>
            <a:r>
              <a:rPr lang="en-US" sz="2100" b="1" i="0" u="none" strike="noStrike">
                <a:solidFill>
                  <a:srgbClr val="18A8F1"/>
                </a:solidFill>
                <a:latin typeface="Noto Sans CJK KR Regular"/>
              </a:rPr>
              <a:t> </a:t>
            </a:r>
            <a:r>
              <a:rPr lang="ko-KR" sz="2100" b="1" i="0" u="none" strike="noStrike">
                <a:solidFill>
                  <a:srgbClr val="18A8F1"/>
                </a:solidFill>
                <a:ea typeface="Noto Sans CJK KR Regular"/>
              </a:rPr>
              <a:t>있음</a:t>
            </a:r>
          </a:p>
          <a:p>
            <a:pPr lvl="0" algn="ctr">
              <a:lnSpc>
                <a:spcPct val="99600"/>
              </a:lnSpc>
            </a:pPr>
            <a:r>
              <a:rPr lang="ko-KR" sz="2100" b="0" i="0" u="none" strike="noStrike">
                <a:solidFill>
                  <a:srgbClr val="000000"/>
                </a:solidFill>
                <a:ea typeface="Noto Sans CJK KR Regular"/>
              </a:rPr>
              <a:t>육지에</a:t>
            </a:r>
            <a:r>
              <a:rPr lang="en-US" sz="21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ea typeface="Noto Sans CJK KR Regular"/>
              </a:rPr>
              <a:t>삶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420600" y="4279900"/>
            <a:ext cx="1803400" cy="368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100" b="0" i="0" u="none" strike="noStrike">
                <a:solidFill>
                  <a:srgbClr val="000000"/>
                </a:solidFill>
                <a:latin typeface="Noto Sans CJK KR Regular"/>
              </a:rPr>
              <a:t>[1,</a:t>
            </a:r>
            <a:r>
              <a:rPr lang="en-US" sz="2100" b="1" i="0" u="none" strike="noStrike">
                <a:solidFill>
                  <a:srgbClr val="18A8F1"/>
                </a:solidFill>
                <a:latin typeface="Noto Sans CJK KR Regular"/>
              </a:rPr>
              <a:t>1</a:t>
            </a:r>
            <a:r>
              <a:rPr lang="en-US" sz="2100" b="0" i="0" u="none" strike="noStrike">
                <a:solidFill>
                  <a:srgbClr val="000000"/>
                </a:solidFill>
                <a:latin typeface="Noto Sans CJK KR Regular"/>
              </a:rPr>
              <a:t>,0]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53600" y="1727200"/>
            <a:ext cx="56388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이미지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중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동일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특성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-&gt;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같은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백터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값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8100" y="6032500"/>
            <a:ext cx="4216400" cy="22098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9900" y="6121400"/>
            <a:ext cx="3035300" cy="201930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2242800" y="6134100"/>
            <a:ext cx="1917700" cy="368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2100" b="0" i="0" u="none" strike="noStrike">
                <a:solidFill>
                  <a:srgbClr val="000000"/>
                </a:solidFill>
                <a:ea typeface="Noto Sans CJK KR Regular"/>
              </a:rPr>
              <a:t>고래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343900" y="6527800"/>
            <a:ext cx="2590800" cy="1003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2100" b="0" i="0" u="none" strike="noStrike">
                <a:solidFill>
                  <a:srgbClr val="000000"/>
                </a:solidFill>
                <a:ea typeface="Noto Sans CJK KR Regular"/>
              </a:rPr>
              <a:t>털</a:t>
            </a:r>
            <a:r>
              <a:rPr lang="en-US" sz="21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ea typeface="Noto Sans CJK KR Regular"/>
              </a:rPr>
              <a:t>없음</a:t>
            </a:r>
          </a:p>
          <a:p>
            <a:pPr lvl="0" algn="ctr">
              <a:lnSpc>
                <a:spcPct val="99600"/>
              </a:lnSpc>
            </a:pPr>
            <a:r>
              <a:rPr lang="ko-KR" sz="2100" b="1" i="0" u="none" strike="noStrike">
                <a:solidFill>
                  <a:srgbClr val="18A8F1"/>
                </a:solidFill>
                <a:ea typeface="Noto Sans CJK KR Regular"/>
              </a:rPr>
              <a:t>꼬리</a:t>
            </a:r>
            <a:r>
              <a:rPr lang="en-US" sz="2100" b="1" i="0" u="none" strike="noStrike">
                <a:solidFill>
                  <a:srgbClr val="18A8F1"/>
                </a:solidFill>
                <a:latin typeface="Noto Sans CJK KR Regular"/>
              </a:rPr>
              <a:t> </a:t>
            </a:r>
            <a:r>
              <a:rPr lang="ko-KR" sz="2100" b="1" i="0" u="none" strike="noStrike">
                <a:solidFill>
                  <a:srgbClr val="18A8F1"/>
                </a:solidFill>
                <a:ea typeface="Noto Sans CJK KR Regular"/>
              </a:rPr>
              <a:t>있음</a:t>
            </a:r>
          </a:p>
          <a:p>
            <a:pPr lvl="0" algn="ctr">
              <a:lnSpc>
                <a:spcPct val="99600"/>
              </a:lnSpc>
            </a:pPr>
            <a:r>
              <a:rPr lang="ko-KR" sz="2100" b="0" i="0" u="none" strike="noStrike">
                <a:solidFill>
                  <a:srgbClr val="000000"/>
                </a:solidFill>
                <a:ea typeface="Noto Sans CJK KR Regular"/>
              </a:rPr>
              <a:t>바다에</a:t>
            </a:r>
            <a:r>
              <a:rPr lang="en-US" sz="21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ea typeface="Noto Sans CJK KR Regular"/>
              </a:rPr>
              <a:t>삶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420600" y="6934200"/>
            <a:ext cx="1803400" cy="368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100" b="0" i="0" u="none" strike="noStrike">
                <a:solidFill>
                  <a:srgbClr val="000000"/>
                </a:solidFill>
                <a:latin typeface="Noto Sans CJK KR Regular"/>
              </a:rPr>
              <a:t>[0,</a:t>
            </a:r>
            <a:r>
              <a:rPr lang="en-US" sz="2100" b="1" i="0" u="none" strike="noStrike">
                <a:solidFill>
                  <a:srgbClr val="18A8F1"/>
                </a:solidFill>
                <a:latin typeface="Noto Sans CJK KR Regular"/>
              </a:rPr>
              <a:t>1</a:t>
            </a:r>
            <a:r>
              <a:rPr lang="en-US" sz="2100" b="0" i="0" u="none" strike="noStrike">
                <a:solidFill>
                  <a:srgbClr val="000000"/>
                </a:solidFill>
                <a:latin typeface="Noto Sans CJK KR Regular"/>
              </a:rPr>
              <a:t>,1]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252700" y="9144000"/>
            <a:ext cx="2374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FFFFFF"/>
                </a:solidFill>
                <a:latin typeface="Noto Sans CJK KR Regular"/>
              </a:rPr>
              <a:t>19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838200"/>
            <a:ext cx="16916400" cy="901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1790700"/>
            <a:ext cx="16916400" cy="8064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736600"/>
            <a:ext cx="16916400" cy="901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0" y="1651000"/>
            <a:ext cx="16916400" cy="8102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35000"/>
            <a:ext cx="16916400" cy="9017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8636000"/>
            <a:ext cx="16916400" cy="1003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1536700"/>
            <a:ext cx="16916400" cy="12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990600"/>
            <a:ext cx="190500" cy="1905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4800" y="990600"/>
            <a:ext cx="190500" cy="190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300" y="990600"/>
            <a:ext cx="190500" cy="1905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7543800" y="1955800"/>
            <a:ext cx="1651000" cy="571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3200" b="0" i="0" u="none" strike="noStrike">
                <a:solidFill>
                  <a:srgbClr val="4F565C"/>
                </a:solidFill>
                <a:latin typeface="NanumSquare Bold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00" y="2108200"/>
            <a:ext cx="7632700" cy="419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2400" b="0" i="0" u="none" strike="noStrike">
                <a:solidFill>
                  <a:srgbClr val="4F565C"/>
                </a:solidFill>
                <a:latin typeface="NanumSquare Regular"/>
              </a:rPr>
              <a:t> Background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43800" y="3378200"/>
            <a:ext cx="1638300" cy="571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3200" b="0" i="0" u="none" strike="noStrike">
                <a:solidFill>
                  <a:srgbClr val="4F565C"/>
                </a:solidFill>
                <a:latin typeface="NanumSquare Bold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296400" y="4876800"/>
            <a:ext cx="7632700" cy="419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2400" b="0" i="0" u="none" strike="noStrike">
                <a:solidFill>
                  <a:srgbClr val="4F565C"/>
                </a:solidFill>
                <a:ea typeface="NanumSquare Regular"/>
              </a:rPr>
              <a:t>결론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43800" y="4800600"/>
            <a:ext cx="1638300" cy="571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3200" b="0" i="0" u="none" strike="noStrike">
                <a:solidFill>
                  <a:srgbClr val="4F565C"/>
                </a:solidFill>
                <a:latin typeface="NanumSquare Bold"/>
              </a:rPr>
              <a:t>03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296400" y="6337300"/>
            <a:ext cx="838200" cy="419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2400" b="0" i="0" u="none" strike="noStrike">
                <a:solidFill>
                  <a:srgbClr val="4F565C"/>
                </a:solidFill>
                <a:latin typeface="NanumSquare Regular"/>
              </a:rPr>
              <a:t>Q&amp;A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543800" y="6223000"/>
            <a:ext cx="1638300" cy="571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3200" b="0" i="0" u="none" strike="noStrike">
                <a:solidFill>
                  <a:srgbClr val="4F565C"/>
                </a:solidFill>
                <a:latin typeface="NanumSquare Bold"/>
              </a:rPr>
              <a:t>04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3581400" y="5092700"/>
            <a:ext cx="7086600" cy="127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4700" y="2971800"/>
            <a:ext cx="10477500" cy="127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4700" y="4381500"/>
            <a:ext cx="10477500" cy="127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4700" y="5803900"/>
            <a:ext cx="10477500" cy="127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4700" y="7226300"/>
            <a:ext cx="10477500" cy="127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0" y="1955800"/>
            <a:ext cx="4876800" cy="1117600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565400" y="2197100"/>
            <a:ext cx="1397000" cy="596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3400" b="0" i="0" u="none" strike="noStrike">
                <a:solidFill>
                  <a:srgbClr val="4F565C"/>
                </a:solidFill>
                <a:ea typeface="NanumSquare ExtraBold"/>
              </a:rPr>
              <a:t>목차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17700" y="2298700"/>
            <a:ext cx="406400" cy="4191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800000">
            <a:off x="5689600" y="2425700"/>
            <a:ext cx="317500" cy="177800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9296400" y="3505200"/>
            <a:ext cx="7632700" cy="419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2400" b="0" i="0" u="none" strike="noStrike">
                <a:solidFill>
                  <a:srgbClr val="4F565C"/>
                </a:solidFill>
                <a:latin typeface="NanumSquare Regular"/>
              </a:rPr>
              <a:t>Zero-Shot Learning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5252700" y="9144000"/>
            <a:ext cx="2374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FFFFFF"/>
                </a:solidFill>
                <a:latin typeface="Noto Sans CJK KR Regular"/>
              </a:rPr>
              <a:t>02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58800"/>
            <a:ext cx="16916400" cy="901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636000"/>
            <a:ext cx="16916400" cy="1003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536700"/>
            <a:ext cx="169164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990600"/>
            <a:ext cx="190500" cy="190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990600"/>
            <a:ext cx="1905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0" y="990600"/>
            <a:ext cx="190500" cy="1905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171700" y="850900"/>
            <a:ext cx="61595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9E9E9E"/>
                </a:solidFill>
                <a:latin typeface="Noto Sans CJK KR Regular"/>
              </a:rPr>
              <a:t>Generalized Zero-Shot Learning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3000" y="1574800"/>
            <a:ext cx="8064500" cy="838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700" b="1" i="0" u="none" strike="noStrike">
                <a:solidFill>
                  <a:srgbClr val="000000"/>
                </a:solidFill>
                <a:latin typeface="Noto Sans CJK KR Regular"/>
              </a:rPr>
              <a:t>Embedding-Based Methods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9900" y="3225800"/>
            <a:ext cx="3035300" cy="20193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8100" y="3200400"/>
            <a:ext cx="4216400" cy="22098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334000" y="2400300"/>
            <a:ext cx="787400" cy="368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2100" b="0" i="0" u="none" strike="noStrike">
                <a:solidFill>
                  <a:srgbClr val="000000"/>
                </a:solidFill>
                <a:ea typeface="Noto Sans CJK KR Regular"/>
              </a:rPr>
              <a:t>이미지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598400" y="2400300"/>
            <a:ext cx="1447800" cy="368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100" b="0" i="0" u="none" strike="noStrike">
                <a:solidFill>
                  <a:srgbClr val="000000"/>
                </a:solidFill>
                <a:latin typeface="Noto Sans CJK KR Regular"/>
              </a:rPr>
              <a:t>Class Label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357100" y="3492500"/>
            <a:ext cx="1917700" cy="368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2100" b="0" i="0" u="none" strike="noStrike">
                <a:solidFill>
                  <a:srgbClr val="000000"/>
                </a:solidFill>
                <a:ea typeface="Noto Sans CJK KR Regular"/>
              </a:rPr>
              <a:t>펭귄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128000" y="2590800"/>
            <a:ext cx="32639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400" b="1" i="0" u="none" strike="noStrike">
                <a:solidFill>
                  <a:srgbClr val="000000"/>
                </a:solidFill>
                <a:latin typeface="Noto Sans CJK KR Regular"/>
              </a:rPr>
              <a:t>Attributes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458200" y="3860800"/>
            <a:ext cx="2590800" cy="1003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2100" b="1" i="0" u="none" strike="noStrike">
                <a:solidFill>
                  <a:srgbClr val="AE3A1E"/>
                </a:solidFill>
                <a:ea typeface="Noto Sans CJK KR Regular"/>
              </a:rPr>
              <a:t>털</a:t>
            </a:r>
            <a:r>
              <a:rPr lang="en-US" sz="2100" b="1" i="0" u="none" strike="noStrike">
                <a:solidFill>
                  <a:srgbClr val="AE3A1E"/>
                </a:solidFill>
                <a:latin typeface="Noto Sans CJK KR Regular"/>
              </a:rPr>
              <a:t> </a:t>
            </a:r>
            <a:r>
              <a:rPr lang="ko-KR" sz="2100" b="1" i="0" u="none" strike="noStrike">
                <a:solidFill>
                  <a:srgbClr val="AE3A1E"/>
                </a:solidFill>
                <a:ea typeface="Noto Sans CJK KR Regular"/>
              </a:rPr>
              <a:t>있음</a:t>
            </a:r>
          </a:p>
          <a:p>
            <a:pPr lvl="0" algn="ctr">
              <a:lnSpc>
                <a:spcPct val="99600"/>
              </a:lnSpc>
            </a:pPr>
            <a:r>
              <a:rPr lang="ko-KR" sz="2100" b="0" i="0" u="none" strike="noStrike">
                <a:solidFill>
                  <a:srgbClr val="000000"/>
                </a:solidFill>
                <a:ea typeface="Noto Sans CJK KR Regular"/>
              </a:rPr>
              <a:t>꼬리</a:t>
            </a:r>
            <a:r>
              <a:rPr lang="en-US" sz="21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ea typeface="Noto Sans CJK KR Regular"/>
              </a:rPr>
              <a:t>있음</a:t>
            </a:r>
          </a:p>
          <a:p>
            <a:pPr lvl="0" algn="ctr">
              <a:lnSpc>
                <a:spcPct val="99600"/>
              </a:lnSpc>
            </a:pPr>
            <a:r>
              <a:rPr lang="ko-KR" sz="2100" b="1" i="0" u="none" strike="noStrike">
                <a:solidFill>
                  <a:srgbClr val="AE3A1E"/>
                </a:solidFill>
                <a:ea typeface="Noto Sans CJK KR Regular"/>
              </a:rPr>
              <a:t>육지에</a:t>
            </a:r>
            <a:r>
              <a:rPr lang="en-US" sz="2100" b="1" i="0" u="none" strike="noStrike">
                <a:solidFill>
                  <a:srgbClr val="AE3A1E"/>
                </a:solidFill>
                <a:latin typeface="Noto Sans CJK KR Regular"/>
              </a:rPr>
              <a:t> </a:t>
            </a:r>
            <a:r>
              <a:rPr lang="ko-KR" sz="2100" b="1" i="0" u="none" strike="noStrike">
                <a:solidFill>
                  <a:srgbClr val="AE3A1E"/>
                </a:solidFill>
                <a:ea typeface="Noto Sans CJK KR Regular"/>
              </a:rPr>
              <a:t>삶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420600" y="4279900"/>
            <a:ext cx="1803400" cy="368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100" b="0" i="0" u="none" strike="noStrike">
                <a:solidFill>
                  <a:srgbClr val="000000"/>
                </a:solidFill>
                <a:latin typeface="Noto Sans CJK KR Regular"/>
              </a:rPr>
              <a:t>[</a:t>
            </a:r>
            <a:r>
              <a:rPr lang="en-US" sz="2100" b="0" i="0" u="none" strike="noStrike">
                <a:solidFill>
                  <a:srgbClr val="AE3A1E"/>
                </a:solidFill>
                <a:latin typeface="Noto Sans CJK KR Regular"/>
              </a:rPr>
              <a:t>1</a:t>
            </a:r>
            <a:r>
              <a:rPr lang="en-US" sz="2100" b="0" i="0" u="none" strike="noStrike">
                <a:solidFill>
                  <a:srgbClr val="000000"/>
                </a:solidFill>
                <a:latin typeface="Noto Sans CJK KR Regular"/>
              </a:rPr>
              <a:t>,1,</a:t>
            </a:r>
            <a:r>
              <a:rPr lang="en-US" sz="2100" b="0" i="0" u="none" strike="noStrike">
                <a:solidFill>
                  <a:srgbClr val="AE3A1E"/>
                </a:solidFill>
                <a:latin typeface="Noto Sans CJK KR Regular"/>
              </a:rPr>
              <a:t>0</a:t>
            </a:r>
            <a:r>
              <a:rPr lang="en-US" sz="2100" b="0" i="0" u="none" strike="noStrike">
                <a:solidFill>
                  <a:srgbClr val="000000"/>
                </a:solidFill>
                <a:latin typeface="Noto Sans CJK KR Regular"/>
              </a:rPr>
              <a:t>]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53600" y="1727200"/>
            <a:ext cx="56388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이미지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중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다른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특성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-&gt;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다른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백터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값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8100" y="6032500"/>
            <a:ext cx="4216400" cy="22098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9900" y="6121400"/>
            <a:ext cx="3035300" cy="201930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2242800" y="6134100"/>
            <a:ext cx="1917700" cy="368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2100" b="0" i="0" u="none" strike="noStrike">
                <a:solidFill>
                  <a:srgbClr val="000000"/>
                </a:solidFill>
                <a:ea typeface="Noto Sans CJK KR Regular"/>
              </a:rPr>
              <a:t>고래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343900" y="6527800"/>
            <a:ext cx="2590800" cy="1003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2100" b="1" i="0" u="none" strike="noStrike">
                <a:solidFill>
                  <a:srgbClr val="AE3A1E"/>
                </a:solidFill>
                <a:ea typeface="Noto Sans CJK KR Regular"/>
              </a:rPr>
              <a:t>털</a:t>
            </a:r>
            <a:r>
              <a:rPr lang="en-US" sz="2100" b="1" i="0" u="none" strike="noStrike">
                <a:solidFill>
                  <a:srgbClr val="AE3A1E"/>
                </a:solidFill>
                <a:latin typeface="Noto Sans CJK KR Regular"/>
              </a:rPr>
              <a:t> </a:t>
            </a:r>
            <a:r>
              <a:rPr lang="ko-KR" sz="2100" b="1" i="0" u="none" strike="noStrike">
                <a:solidFill>
                  <a:srgbClr val="AE3A1E"/>
                </a:solidFill>
                <a:ea typeface="Noto Sans CJK KR Regular"/>
              </a:rPr>
              <a:t>없음</a:t>
            </a:r>
          </a:p>
          <a:p>
            <a:pPr lvl="0" algn="ctr">
              <a:lnSpc>
                <a:spcPct val="99600"/>
              </a:lnSpc>
            </a:pPr>
            <a:r>
              <a:rPr lang="ko-KR" sz="2100" b="0" i="0" u="none" strike="noStrike">
                <a:solidFill>
                  <a:srgbClr val="000000"/>
                </a:solidFill>
                <a:ea typeface="Noto Sans CJK KR Regular"/>
              </a:rPr>
              <a:t>꼬리</a:t>
            </a:r>
            <a:r>
              <a:rPr lang="en-US" sz="21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ea typeface="Noto Sans CJK KR Regular"/>
              </a:rPr>
              <a:t>있음</a:t>
            </a:r>
          </a:p>
          <a:p>
            <a:pPr lvl="0" algn="ctr">
              <a:lnSpc>
                <a:spcPct val="99600"/>
              </a:lnSpc>
            </a:pPr>
            <a:r>
              <a:rPr lang="ko-KR" sz="2100" b="1" i="0" u="none" strike="noStrike">
                <a:solidFill>
                  <a:srgbClr val="AE3A1E"/>
                </a:solidFill>
                <a:ea typeface="Noto Sans CJK KR Regular"/>
              </a:rPr>
              <a:t>바다에</a:t>
            </a:r>
            <a:r>
              <a:rPr lang="en-US" sz="2100" b="1" i="0" u="none" strike="noStrike">
                <a:solidFill>
                  <a:srgbClr val="AE3A1E"/>
                </a:solidFill>
                <a:latin typeface="Noto Sans CJK KR Regular"/>
              </a:rPr>
              <a:t> </a:t>
            </a:r>
            <a:r>
              <a:rPr lang="ko-KR" sz="2100" b="1" i="0" u="none" strike="noStrike">
                <a:solidFill>
                  <a:srgbClr val="AE3A1E"/>
                </a:solidFill>
                <a:ea typeface="Noto Sans CJK KR Regular"/>
              </a:rPr>
              <a:t>삶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420600" y="6934200"/>
            <a:ext cx="1803400" cy="368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100" b="0" i="0" u="none" strike="noStrike">
                <a:solidFill>
                  <a:srgbClr val="000000"/>
                </a:solidFill>
                <a:latin typeface="Noto Sans CJK KR Regular"/>
              </a:rPr>
              <a:t>[</a:t>
            </a:r>
            <a:r>
              <a:rPr lang="en-US" sz="2100" b="0" i="0" u="none" strike="noStrike">
                <a:solidFill>
                  <a:srgbClr val="AE3A1E"/>
                </a:solidFill>
                <a:latin typeface="Noto Sans CJK KR Regular"/>
              </a:rPr>
              <a:t>0</a:t>
            </a:r>
            <a:r>
              <a:rPr lang="en-US" sz="2100" b="0" i="0" u="none" strike="noStrike">
                <a:solidFill>
                  <a:srgbClr val="000000"/>
                </a:solidFill>
                <a:latin typeface="Noto Sans CJK KR Regular"/>
              </a:rPr>
              <a:t>,1,</a:t>
            </a:r>
            <a:r>
              <a:rPr lang="en-US" sz="2100" b="0" i="0" u="none" strike="noStrike">
                <a:solidFill>
                  <a:srgbClr val="AE3A1E"/>
                </a:solidFill>
                <a:latin typeface="Noto Sans CJK KR Regular"/>
              </a:rPr>
              <a:t>1</a:t>
            </a:r>
            <a:r>
              <a:rPr lang="en-US" sz="2100" b="0" i="0" u="none" strike="noStrike">
                <a:solidFill>
                  <a:srgbClr val="000000"/>
                </a:solidFill>
                <a:latin typeface="Noto Sans CJK KR Regular"/>
              </a:rPr>
              <a:t>]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252700" y="9144000"/>
            <a:ext cx="2374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FFFFFF"/>
                </a:solidFill>
                <a:latin typeface="Noto Sans CJK KR Regular"/>
              </a:rPr>
              <a:t>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58800"/>
            <a:ext cx="16916400" cy="901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636000"/>
            <a:ext cx="16916400" cy="1003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536700"/>
            <a:ext cx="169164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990600"/>
            <a:ext cx="190500" cy="190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990600"/>
            <a:ext cx="1905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0" y="990600"/>
            <a:ext cx="190500" cy="1905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3733800"/>
            <a:ext cx="2247900" cy="1498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500" y="3733800"/>
            <a:ext cx="2247900" cy="148590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6200" y="5575300"/>
            <a:ext cx="2260600" cy="15240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6800" y="5575300"/>
            <a:ext cx="2260600" cy="15240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3300" y="3911600"/>
            <a:ext cx="2857500" cy="11430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3300" y="5575300"/>
            <a:ext cx="2857500" cy="11430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3300" y="7327900"/>
            <a:ext cx="2857500" cy="11430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171700" y="850900"/>
            <a:ext cx="61595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9E9E9E"/>
                </a:solidFill>
                <a:latin typeface="Noto Sans CJK KR Regular"/>
              </a:rPr>
              <a:t>Generalized Zero-Shot Learning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43000" y="1574800"/>
            <a:ext cx="8064500" cy="838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700" b="1" i="0" u="none" strike="noStrike">
                <a:solidFill>
                  <a:srgbClr val="000000"/>
                </a:solidFill>
                <a:latin typeface="Noto Sans CJK KR Regular"/>
              </a:rPr>
              <a:t>Embedding-Based Methods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20" name="TextBox 20"/>
          <p:cNvSpPr txBox="1"/>
          <p:nvPr/>
        </p:nvSpPr>
        <p:spPr>
          <a:xfrm>
            <a:off x="3124200" y="3302000"/>
            <a:ext cx="787400" cy="368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2100" b="0" i="0" u="none" strike="noStrike">
                <a:solidFill>
                  <a:srgbClr val="000000"/>
                </a:solidFill>
                <a:ea typeface="Noto Sans CJK KR Regular"/>
              </a:rPr>
              <a:t>이미지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728700" y="3124200"/>
            <a:ext cx="1447800" cy="685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100" b="0" i="0" u="none" strike="noStrike">
                <a:solidFill>
                  <a:srgbClr val="000000"/>
                </a:solidFill>
                <a:latin typeface="Noto Sans CJK KR Regular"/>
              </a:rPr>
              <a:t>Class Label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175500" y="3314700"/>
            <a:ext cx="32639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400" b="0" i="0" u="none" strike="noStrike">
                <a:solidFill>
                  <a:srgbClr val="000000"/>
                </a:solidFill>
                <a:latin typeface="Noto Sans CJK KR Regular"/>
              </a:rPr>
              <a:t>Attributes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019300" y="2324100"/>
            <a:ext cx="139446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99600"/>
              </a:lnSpc>
              <a:buClr>
                <a:srgbClr val="000000"/>
              </a:buClr>
              <a:buFont typeface="Arial"/>
              <a:buChar char="●"/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학습시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관측된적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없는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데이터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클래스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-&gt; Attributes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의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embedding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값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이용해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예측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가능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667000" y="7658100"/>
            <a:ext cx="19431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No Images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112000" y="3911600"/>
            <a:ext cx="3340100" cy="952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털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있음</a:t>
            </a:r>
          </a:p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꼬리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있음</a:t>
            </a:r>
          </a:p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육지에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삶</a:t>
            </a:r>
          </a:p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두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발로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걸어다님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112000" y="5588000"/>
            <a:ext cx="3340100" cy="952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털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없음</a:t>
            </a:r>
          </a:p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꼬리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있음</a:t>
            </a:r>
          </a:p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육지에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삶</a:t>
            </a:r>
          </a:p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네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발로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걸어다님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112000" y="7340600"/>
            <a:ext cx="3340100" cy="952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털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있음</a:t>
            </a:r>
          </a:p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꼬리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있음</a:t>
            </a:r>
          </a:p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육지에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삶</a:t>
            </a:r>
          </a:p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네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발로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걸어다님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814300" y="3924300"/>
            <a:ext cx="3352800" cy="660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2000" b="0" i="0" u="none" strike="noStrike">
                <a:solidFill>
                  <a:srgbClr val="000000"/>
                </a:solidFill>
                <a:ea typeface="Noto Sans CJK KR Regular"/>
              </a:rPr>
              <a:t>펭귄</a:t>
            </a:r>
          </a:p>
          <a:p>
            <a:pPr lvl="0" algn="ctr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Noto Sans CJK KR Regular"/>
              </a:rPr>
              <a:t>[1,1,0,1]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814300" y="5753100"/>
            <a:ext cx="3352800" cy="660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2000" b="0" i="0" u="none" strike="noStrike">
                <a:solidFill>
                  <a:srgbClr val="000000"/>
                </a:solidFill>
                <a:ea typeface="Noto Sans CJK KR Regular"/>
              </a:rPr>
              <a:t>코끼리</a:t>
            </a:r>
          </a:p>
          <a:p>
            <a:pPr lvl="0" algn="ctr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Noto Sans CJK KR Regular"/>
              </a:rPr>
              <a:t>[0,1,0,0]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877800" y="7518400"/>
            <a:ext cx="3352800" cy="660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2000" b="0" i="0" u="none" strike="noStrike">
                <a:solidFill>
                  <a:srgbClr val="000000"/>
                </a:solidFill>
                <a:ea typeface="Noto Sans CJK KR Regular"/>
              </a:rPr>
              <a:t>호랑이</a:t>
            </a:r>
          </a:p>
          <a:p>
            <a:pPr lvl="0" algn="ctr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Noto Sans CJK KR Regular"/>
              </a:rPr>
              <a:t>[1,1,0,0]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36600" y="2857500"/>
            <a:ext cx="1574800" cy="558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100" b="0" i="0" u="none" strike="noStrike">
                <a:solidFill>
                  <a:srgbClr val="000000"/>
                </a:solidFill>
                <a:latin typeface="Noto Sans CJK KR Medium"/>
              </a:rPr>
              <a:t>Train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252700" y="9144000"/>
            <a:ext cx="2374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FFFFFF"/>
                </a:solidFill>
                <a:latin typeface="Noto Sans CJK KR Regular"/>
              </a:rPr>
              <a:t>21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58800"/>
            <a:ext cx="16916400" cy="901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636000"/>
            <a:ext cx="16916400" cy="1003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536700"/>
            <a:ext cx="169164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990600"/>
            <a:ext cx="190500" cy="190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990600"/>
            <a:ext cx="1905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0" y="990600"/>
            <a:ext cx="190500" cy="190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025900" y="4267200"/>
            <a:ext cx="914400" cy="9906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171700" y="850900"/>
            <a:ext cx="61595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9E9E9E"/>
                </a:solidFill>
                <a:latin typeface="Noto Sans CJK KR Regular"/>
              </a:rPr>
              <a:t>Generalized Zero-Shot Learning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3000" y="1574800"/>
            <a:ext cx="8064500" cy="838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700" b="1" i="0" u="none" strike="noStrike">
                <a:solidFill>
                  <a:srgbClr val="000000"/>
                </a:solidFill>
                <a:latin typeface="Noto Sans CJK KR Regular"/>
              </a:rPr>
              <a:t>Embedding-Based Methods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19300" y="2324100"/>
            <a:ext cx="139446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99600"/>
              </a:lnSpc>
              <a:buClr>
                <a:srgbClr val="000000"/>
              </a:buClr>
              <a:buFont typeface="Arial"/>
              <a:buChar char="●"/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학습시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관측된적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없는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데이터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클래스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-&gt; Attributes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의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embedding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값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이용해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예측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가능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3" name="Group 1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7500" y="4127500"/>
            <a:ext cx="1879600" cy="12573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7900" y="4127500"/>
            <a:ext cx="1879600" cy="1244600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1000" y="5930900"/>
            <a:ext cx="1879600" cy="12573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1400" y="5930900"/>
            <a:ext cx="1879600" cy="12446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23800" y="4660900"/>
            <a:ext cx="2235200" cy="7239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23800" y="6197600"/>
            <a:ext cx="2235200" cy="72390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9982200" y="3695700"/>
            <a:ext cx="660400" cy="304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1700" b="0" i="0" u="none" strike="noStrike">
                <a:solidFill>
                  <a:srgbClr val="000000"/>
                </a:solidFill>
                <a:ea typeface="Noto Sans CJK KR Regular"/>
              </a:rPr>
              <a:t>이미지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846300" y="4013200"/>
            <a:ext cx="1206500" cy="584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700" b="0" i="0" u="none" strike="noStrike">
                <a:solidFill>
                  <a:srgbClr val="000000"/>
                </a:solidFill>
                <a:latin typeface="Noto Sans CJK KR Regular"/>
              </a:rPr>
              <a:t>Class Label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071600" y="4673600"/>
            <a:ext cx="2806700" cy="558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1700" b="0" i="0" u="none" strike="noStrike">
                <a:solidFill>
                  <a:srgbClr val="000000"/>
                </a:solidFill>
                <a:ea typeface="Noto Sans CJK KR Regular"/>
              </a:rPr>
              <a:t>펭귄</a:t>
            </a:r>
          </a:p>
          <a:p>
            <a:pPr lvl="0" algn="ctr">
              <a:lnSpc>
                <a:spcPct val="99600"/>
              </a:lnSpc>
            </a:pPr>
            <a:r>
              <a:rPr lang="en-US" sz="1700" b="0" i="0" u="none" strike="noStrike">
                <a:solidFill>
                  <a:srgbClr val="000000"/>
                </a:solidFill>
                <a:latin typeface="Noto Sans CJK KR Regular"/>
              </a:rPr>
              <a:t>[1,1,0,1]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071600" y="6210300"/>
            <a:ext cx="2806700" cy="558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1700" b="0" i="0" u="none" strike="noStrike">
                <a:solidFill>
                  <a:srgbClr val="000000"/>
                </a:solidFill>
                <a:ea typeface="Noto Sans CJK KR Regular"/>
              </a:rPr>
              <a:t>코끼리</a:t>
            </a:r>
          </a:p>
          <a:p>
            <a:pPr lvl="0" algn="ctr">
              <a:lnSpc>
                <a:spcPct val="99600"/>
              </a:lnSpc>
            </a:pPr>
            <a:r>
              <a:rPr lang="en-US" sz="1700" b="0" i="0" u="none" strike="noStrike">
                <a:solidFill>
                  <a:srgbClr val="000000"/>
                </a:solidFill>
                <a:latin typeface="Noto Sans CJK KR Regular"/>
              </a:rPr>
              <a:t>[0,1,0,0]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36600" y="2857500"/>
            <a:ext cx="1574800" cy="558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100" b="0" i="0" u="none" strike="noStrike">
                <a:solidFill>
                  <a:srgbClr val="000000"/>
                </a:solidFill>
                <a:latin typeface="Noto Sans CJK KR Medium"/>
              </a:rPr>
              <a:t>Train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252700" y="9144000"/>
            <a:ext cx="2374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FFFFFF"/>
                </a:solidFill>
                <a:latin typeface="Noto Sans CJK KR Regular"/>
              </a:rPr>
              <a:t>22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33400" y="3670300"/>
            <a:ext cx="8242300" cy="1308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2700" b="0" i="0" u="none" strike="noStrike">
                <a:solidFill>
                  <a:srgbClr val="000000"/>
                </a:solidFill>
                <a:ea typeface="Noto Sans CJK KR Regular"/>
              </a:rPr>
              <a:t>이미지와</a:t>
            </a:r>
            <a:r>
              <a:rPr lang="en-US" sz="27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700" b="0" i="0" u="none" strike="noStrike">
                <a:solidFill>
                  <a:srgbClr val="000000"/>
                </a:solidFill>
                <a:ea typeface="Noto Sans CJK KR Regular"/>
              </a:rPr>
              <a:t>정답</a:t>
            </a:r>
            <a:r>
              <a:rPr lang="en-US" sz="27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700" b="0" i="0" u="none" strike="noStrike">
                <a:solidFill>
                  <a:srgbClr val="000000"/>
                </a:solidFill>
                <a:ea typeface="Noto Sans CJK KR Regular"/>
              </a:rPr>
              <a:t>레이블의</a:t>
            </a:r>
            <a:r>
              <a:rPr lang="en-US" sz="27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700" b="0" i="0" u="none" strike="noStrike">
                <a:solidFill>
                  <a:srgbClr val="000000"/>
                </a:solidFill>
                <a:ea typeface="Noto Sans CJK KR Regular"/>
              </a:rPr>
              <a:t>벡터로</a:t>
            </a:r>
            <a:r>
              <a:rPr lang="en-US" sz="27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700" b="0" i="0" u="none" strike="noStrike">
                <a:solidFill>
                  <a:srgbClr val="000000"/>
                </a:solidFill>
                <a:ea typeface="Noto Sans CJK KR Regular"/>
              </a:rPr>
              <a:t>계산된</a:t>
            </a:r>
            <a:r>
              <a:rPr lang="en-US" sz="27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700" b="0" i="0" u="none" strike="noStrike">
                <a:solidFill>
                  <a:srgbClr val="000000"/>
                </a:solidFill>
                <a:ea typeface="Noto Sans CJK KR Regular"/>
              </a:rPr>
              <a:t>코사인</a:t>
            </a:r>
            <a:r>
              <a:rPr lang="en-US" sz="27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700" b="0" i="0" u="none" strike="noStrike">
                <a:solidFill>
                  <a:srgbClr val="000000"/>
                </a:solidFill>
                <a:ea typeface="Noto Sans CJK KR Regular"/>
              </a:rPr>
              <a:t>유사도</a:t>
            </a:r>
          </a:p>
          <a:p>
            <a:pPr lvl="0" algn="ctr">
              <a:lnSpc>
                <a:spcPct val="99600"/>
              </a:lnSpc>
            </a:pPr>
            <a:endParaRPr lang="ko-KR" sz="2700" b="0" i="0" u="none" strike="noStrike">
              <a:solidFill>
                <a:srgbClr val="000000"/>
              </a:solidFill>
              <a:ea typeface="Noto Sans CJK KR Regular"/>
            </a:endParaRPr>
          </a:p>
          <a:p>
            <a:pPr lvl="0" algn="ctr">
              <a:lnSpc>
                <a:spcPct val="99600"/>
              </a:lnSpc>
            </a:pPr>
            <a:endParaRPr lang="ko-KR" sz="2700" b="0" i="0" u="none" strike="noStrike">
              <a:solidFill>
                <a:srgbClr val="000000"/>
              </a:solidFill>
              <a:ea typeface="Noto Sans CJK KR Regular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533400" y="5461000"/>
            <a:ext cx="8242300" cy="1308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2700" b="0" i="0" u="none" strike="noStrike">
                <a:solidFill>
                  <a:srgbClr val="000000"/>
                </a:solidFill>
                <a:ea typeface="Noto Sans CJK KR Regular"/>
              </a:rPr>
              <a:t>이미지와</a:t>
            </a:r>
            <a:r>
              <a:rPr lang="en-US" sz="27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700" b="0" i="0" u="none" strike="noStrike">
                <a:solidFill>
                  <a:srgbClr val="000000"/>
                </a:solidFill>
                <a:ea typeface="Noto Sans CJK KR Regular"/>
              </a:rPr>
              <a:t>무작위</a:t>
            </a:r>
            <a:r>
              <a:rPr lang="en-US" sz="27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700" b="0" i="0" u="none" strike="noStrike">
                <a:solidFill>
                  <a:srgbClr val="000000"/>
                </a:solidFill>
                <a:ea typeface="Noto Sans CJK KR Regular"/>
              </a:rPr>
              <a:t>레이블의</a:t>
            </a:r>
            <a:r>
              <a:rPr lang="en-US" sz="27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700" b="0" i="0" u="none" strike="noStrike">
                <a:solidFill>
                  <a:srgbClr val="000000"/>
                </a:solidFill>
                <a:ea typeface="Noto Sans CJK KR Regular"/>
              </a:rPr>
              <a:t>벡터로</a:t>
            </a:r>
            <a:r>
              <a:rPr lang="en-US" sz="27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700" b="0" i="0" u="none" strike="noStrike">
                <a:solidFill>
                  <a:srgbClr val="000000"/>
                </a:solidFill>
                <a:ea typeface="Noto Sans CJK KR Regular"/>
              </a:rPr>
              <a:t>계산된</a:t>
            </a:r>
            <a:r>
              <a:rPr lang="en-US" sz="27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700" b="0" i="0" u="none" strike="noStrike">
                <a:solidFill>
                  <a:srgbClr val="000000"/>
                </a:solidFill>
                <a:ea typeface="Noto Sans CJK KR Regular"/>
              </a:rPr>
              <a:t>코사인</a:t>
            </a:r>
            <a:r>
              <a:rPr lang="en-US" sz="27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700" b="0" i="0" u="none" strike="noStrike">
                <a:solidFill>
                  <a:srgbClr val="000000"/>
                </a:solidFill>
                <a:ea typeface="Noto Sans CJK KR Regular"/>
              </a:rPr>
              <a:t>유사도</a:t>
            </a:r>
          </a:p>
          <a:p>
            <a:pPr lvl="0" algn="ctr">
              <a:lnSpc>
                <a:spcPct val="99600"/>
              </a:lnSpc>
            </a:pPr>
            <a:endParaRPr lang="ko-KR" sz="2700" b="0" i="0" u="none" strike="noStrike">
              <a:solidFill>
                <a:srgbClr val="000000"/>
              </a:solidFill>
              <a:ea typeface="Noto Sans CJK KR Regular"/>
            </a:endParaRPr>
          </a:p>
          <a:p>
            <a:pPr lvl="0" algn="ctr">
              <a:lnSpc>
                <a:spcPct val="99600"/>
              </a:lnSpc>
            </a:pPr>
            <a:endParaRPr lang="ko-KR" sz="2700" b="0" i="0" u="none" strike="noStrike">
              <a:solidFill>
                <a:srgbClr val="000000"/>
              </a:solidFill>
              <a:ea typeface="Noto Sans CJK KR Regular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723900" y="7823200"/>
            <a:ext cx="9055100" cy="825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(</a:t>
            </a: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코사인</a:t>
            </a: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유사도</a:t>
            </a: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: </a:t>
            </a: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두</a:t>
            </a: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벡터</a:t>
            </a: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간의</a:t>
            </a: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유사성을</a:t>
            </a: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측정하는</a:t>
            </a: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방법</a:t>
            </a:r>
          </a:p>
          <a:p>
            <a:pPr lvl="0" algn="ctr">
              <a:lnSpc>
                <a:spcPct val="99600"/>
              </a:lnSpc>
            </a:pP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 </a:t>
            </a: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두</a:t>
            </a: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벡터</a:t>
            </a: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사이의</a:t>
            </a: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코사인</a:t>
            </a: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각도를</a:t>
            </a: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기반으로</a:t>
            </a: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계산</a:t>
            </a:r>
          </a:p>
          <a:p>
            <a:pPr lvl="0" algn="ctr">
              <a:lnSpc>
                <a:spcPct val="99600"/>
              </a:lnSpc>
            </a:pP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값은</a:t>
            </a: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 1(</a:t>
            </a: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완전히</a:t>
            </a: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동일</a:t>
            </a: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)</a:t>
            </a: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에서</a:t>
            </a: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 -1(</a:t>
            </a: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완전히</a:t>
            </a: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반대</a:t>
            </a: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) </a:t>
            </a: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사이이며</a:t>
            </a: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, 0</a:t>
            </a: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은</a:t>
            </a: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서로</a:t>
            </a: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직교</a:t>
            </a: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(</a:t>
            </a: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관계</a:t>
            </a: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없음</a:t>
            </a: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)</a:t>
            </a: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를</a:t>
            </a: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700" b="0" i="0" u="none" strike="noStrike" dirty="0">
                <a:solidFill>
                  <a:srgbClr val="000000"/>
                </a:solidFill>
                <a:ea typeface="Noto Sans CJK KR Regular"/>
              </a:rPr>
              <a:t>의미</a:t>
            </a:r>
            <a:r>
              <a:rPr lang="en-US" sz="1700" b="0" i="0" u="none" strike="noStrike" dirty="0">
                <a:solidFill>
                  <a:srgbClr val="000000"/>
                </a:solidFill>
                <a:latin typeface="Noto Sans CJK KR Regular"/>
              </a:rPr>
              <a:t>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622300"/>
            <a:ext cx="16916400" cy="901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636000"/>
            <a:ext cx="16916400" cy="1003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536700"/>
            <a:ext cx="169164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990600"/>
            <a:ext cx="190500" cy="190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990600"/>
            <a:ext cx="1905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0" y="990600"/>
            <a:ext cx="190500" cy="1905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3733800"/>
            <a:ext cx="2247900" cy="1498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500" y="3733800"/>
            <a:ext cx="2247900" cy="148590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6200" y="5575300"/>
            <a:ext cx="2260600" cy="15240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6800" y="5575300"/>
            <a:ext cx="2260600" cy="15240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3300" y="3911600"/>
            <a:ext cx="2857500" cy="11430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3300" y="5575300"/>
            <a:ext cx="2857500" cy="11430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3300" y="7327900"/>
            <a:ext cx="2857500" cy="1143000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3500" y="7277100"/>
            <a:ext cx="2057400" cy="13716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78200" y="7277100"/>
            <a:ext cx="2057400" cy="13716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2171700" y="850900"/>
            <a:ext cx="61595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9E9E9E"/>
                </a:solidFill>
                <a:latin typeface="Noto Sans CJK KR Regular"/>
              </a:rPr>
              <a:t>Generalized Zero-Shot Learning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43000" y="1574800"/>
            <a:ext cx="8064500" cy="838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700" b="1" i="0" u="none" strike="noStrike">
                <a:solidFill>
                  <a:srgbClr val="000000"/>
                </a:solidFill>
                <a:latin typeface="Noto Sans CJK KR Regular"/>
              </a:rPr>
              <a:t>Embedding-Based Methods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124200" y="3302000"/>
            <a:ext cx="787400" cy="368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2100" b="0" i="0" u="none" strike="noStrike">
                <a:solidFill>
                  <a:srgbClr val="000000"/>
                </a:solidFill>
                <a:ea typeface="Noto Sans CJK KR Regular"/>
              </a:rPr>
              <a:t>이미지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877800" y="3124200"/>
            <a:ext cx="3644900" cy="368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100" b="0" i="0" u="none" strike="noStrike">
                <a:solidFill>
                  <a:srgbClr val="000000"/>
                </a:solidFill>
                <a:latin typeface="Noto Sans CJK KR Regular"/>
              </a:rPr>
              <a:t>Semantic Embedding Space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175500" y="3314700"/>
            <a:ext cx="32639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400" b="0" i="0" u="none" strike="noStrike">
                <a:solidFill>
                  <a:srgbClr val="000000"/>
                </a:solidFill>
                <a:latin typeface="Noto Sans CJK KR Regular"/>
              </a:rPr>
              <a:t>Attributes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019300" y="2324100"/>
            <a:ext cx="139446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99600"/>
              </a:lnSpc>
              <a:buClr>
                <a:srgbClr val="000000"/>
              </a:buClr>
              <a:buFont typeface="Arial"/>
              <a:buChar char="●"/>
            </a:pPr>
            <a:r>
              <a:rPr lang="ko-KR" sz="3000" b="0" i="0" u="none" strike="noStrike" dirty="0" err="1">
                <a:solidFill>
                  <a:srgbClr val="000000"/>
                </a:solidFill>
                <a:ea typeface="Noto Sans CJK KR Regular"/>
              </a:rPr>
              <a:t>학습시</a:t>
            </a:r>
            <a:r>
              <a:rPr lang="en-US" sz="30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 dirty="0" err="1">
                <a:solidFill>
                  <a:srgbClr val="000000"/>
                </a:solidFill>
                <a:ea typeface="Noto Sans CJK KR Regular"/>
              </a:rPr>
              <a:t>관측된적</a:t>
            </a:r>
            <a:r>
              <a:rPr lang="en-US" sz="30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 dirty="0">
                <a:solidFill>
                  <a:srgbClr val="000000"/>
                </a:solidFill>
                <a:ea typeface="Noto Sans CJK KR Regular"/>
              </a:rPr>
              <a:t>없는</a:t>
            </a:r>
            <a:r>
              <a:rPr lang="en-US" sz="30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 dirty="0">
                <a:solidFill>
                  <a:srgbClr val="000000"/>
                </a:solidFill>
                <a:ea typeface="Noto Sans CJK KR Regular"/>
              </a:rPr>
              <a:t>데이터</a:t>
            </a:r>
            <a:r>
              <a:rPr lang="en-US" sz="30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 dirty="0">
                <a:solidFill>
                  <a:srgbClr val="000000"/>
                </a:solidFill>
                <a:ea typeface="Noto Sans CJK KR Regular"/>
              </a:rPr>
              <a:t>클래스</a:t>
            </a:r>
            <a:r>
              <a:rPr lang="en-US" sz="3000" b="0" i="0" u="none" strike="noStrike" dirty="0">
                <a:solidFill>
                  <a:srgbClr val="000000"/>
                </a:solidFill>
                <a:latin typeface="Noto Sans CJK KR Regular"/>
              </a:rPr>
              <a:t> -&gt; Attributes</a:t>
            </a:r>
            <a:r>
              <a:rPr lang="ko-KR" sz="3000" b="0" i="0" u="none" strike="noStrike" dirty="0">
                <a:solidFill>
                  <a:srgbClr val="000000"/>
                </a:solidFill>
                <a:ea typeface="Noto Sans CJK KR Regular"/>
              </a:rPr>
              <a:t>의</a:t>
            </a:r>
            <a:r>
              <a:rPr lang="en-US" sz="3000" b="0" i="0" u="none" strike="noStrike" dirty="0">
                <a:solidFill>
                  <a:srgbClr val="000000"/>
                </a:solidFill>
                <a:latin typeface="Noto Sans CJK KR Regular"/>
              </a:rPr>
              <a:t> embedding</a:t>
            </a:r>
            <a:r>
              <a:rPr lang="ko-KR" sz="3000" b="0" i="0" u="none" strike="noStrike" dirty="0">
                <a:solidFill>
                  <a:srgbClr val="000000"/>
                </a:solidFill>
                <a:ea typeface="Noto Sans CJK KR Regular"/>
              </a:rPr>
              <a:t>값</a:t>
            </a:r>
            <a:r>
              <a:rPr lang="en-US" sz="30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 dirty="0">
                <a:solidFill>
                  <a:srgbClr val="000000"/>
                </a:solidFill>
                <a:ea typeface="Noto Sans CJK KR Regular"/>
              </a:rPr>
              <a:t>이용해</a:t>
            </a:r>
            <a:r>
              <a:rPr lang="en-US" sz="30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 dirty="0">
                <a:solidFill>
                  <a:srgbClr val="000000"/>
                </a:solidFill>
                <a:ea typeface="Noto Sans CJK KR Regular"/>
              </a:rPr>
              <a:t>예측</a:t>
            </a:r>
            <a:r>
              <a:rPr lang="en-US" sz="30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 dirty="0">
                <a:solidFill>
                  <a:srgbClr val="000000"/>
                </a:solidFill>
                <a:ea typeface="Noto Sans CJK KR Regular"/>
              </a:rPr>
              <a:t>가능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112000" y="3911600"/>
            <a:ext cx="3340100" cy="952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털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있음</a:t>
            </a:r>
          </a:p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꼬리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있음</a:t>
            </a:r>
          </a:p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육지에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삶</a:t>
            </a:r>
          </a:p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두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발로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걸어다님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112000" y="5588000"/>
            <a:ext cx="3340100" cy="952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털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없음</a:t>
            </a:r>
          </a:p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꼬리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있음</a:t>
            </a:r>
          </a:p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육지에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삶</a:t>
            </a:r>
          </a:p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네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발로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걸어다님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112000" y="7340600"/>
            <a:ext cx="3340100" cy="952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털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있음</a:t>
            </a:r>
          </a:p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꼬리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있음</a:t>
            </a:r>
          </a:p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육지에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삶</a:t>
            </a:r>
          </a:p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네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발로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걸어다님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36600" y="2857500"/>
            <a:ext cx="1574800" cy="558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100" b="0" i="0" u="none" strike="noStrike">
                <a:solidFill>
                  <a:srgbClr val="000000"/>
                </a:solidFill>
                <a:latin typeface="Noto Sans CJK KR Medium"/>
              </a:rPr>
              <a:t>Test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74600" y="3657600"/>
            <a:ext cx="4178300" cy="46101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25500" y="4114800"/>
            <a:ext cx="558800" cy="5334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03200" y="8280400"/>
            <a:ext cx="241300" cy="2286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646400" y="5321300"/>
            <a:ext cx="558800" cy="5334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246100" y="6451600"/>
            <a:ext cx="558800" cy="5334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071600" y="3937000"/>
            <a:ext cx="419100" cy="41910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017500" y="4483100"/>
            <a:ext cx="419100" cy="41910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741400" y="6248400"/>
            <a:ext cx="419100" cy="41910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309600" y="7327900"/>
            <a:ext cx="419100" cy="41910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113000" y="5372100"/>
            <a:ext cx="419100" cy="4191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443200" y="4724400"/>
            <a:ext cx="419100" cy="419100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16200" y="8293100"/>
            <a:ext cx="228600" cy="228600"/>
          </a:xfrm>
          <a:prstGeom prst="rect">
            <a:avLst/>
          </a:prstGeom>
        </p:spPr>
      </p:pic>
      <p:sp>
        <p:nvSpPr>
          <p:cNvPr id="42" name="TextBox 42"/>
          <p:cNvSpPr txBox="1"/>
          <p:nvPr/>
        </p:nvSpPr>
        <p:spPr>
          <a:xfrm>
            <a:off x="12395200" y="8191500"/>
            <a:ext cx="5372100" cy="431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400" b="0" i="0" u="none" strike="noStrike" dirty="0">
                <a:solidFill>
                  <a:srgbClr val="000000"/>
                </a:solidFill>
                <a:latin typeface="Noto Sans CJK KR Regular"/>
              </a:rPr>
              <a:t>(        :image class,     : test image)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750800" y="3886200"/>
            <a:ext cx="1358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1D1D1B"/>
                </a:solidFill>
                <a:ea typeface="Noto Sans CJK KR Regular"/>
              </a:rPr>
              <a:t>펭귄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608300" y="5054600"/>
            <a:ext cx="1358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1D1D1B"/>
                </a:solidFill>
                <a:ea typeface="Noto Sans CJK KR Regular"/>
              </a:rPr>
              <a:t>코끼리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3487400" y="6604000"/>
            <a:ext cx="1358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1D1D1B"/>
                </a:solidFill>
                <a:ea typeface="Noto Sans CJK KR Regular"/>
              </a:rPr>
              <a:t>호랑이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5252700" y="9144000"/>
            <a:ext cx="2374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FFFFFF"/>
                </a:solidFill>
                <a:latin typeface="Noto Sans CJK KR Regular"/>
              </a:rPr>
              <a:t>23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C4E32C-5AF4-0076-B7A2-D5B3FA4048D7}"/>
              </a:ext>
            </a:extLst>
          </p:cNvPr>
          <p:cNvSpPr txBox="1"/>
          <p:nvPr/>
        </p:nvSpPr>
        <p:spPr>
          <a:xfrm>
            <a:off x="13519150" y="4310618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seen</a:t>
            </a:r>
            <a:endParaRPr lang="ko-KR" alt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2B2601B-087A-CF37-D2ED-09374181DCFF}"/>
              </a:ext>
            </a:extLst>
          </p:cNvPr>
          <p:cNvSpPr txBox="1"/>
          <p:nvPr/>
        </p:nvSpPr>
        <p:spPr>
          <a:xfrm>
            <a:off x="15792450" y="5536168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seen</a:t>
            </a:r>
            <a:endParaRPr lang="ko-KR" alt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9D462B0-0B7E-5A1F-88AF-0C96F3A648E2}"/>
              </a:ext>
            </a:extLst>
          </p:cNvPr>
          <p:cNvSpPr txBox="1"/>
          <p:nvPr/>
        </p:nvSpPr>
        <p:spPr>
          <a:xfrm>
            <a:off x="12750800" y="6426200"/>
            <a:ext cx="96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unseen</a:t>
            </a:r>
            <a:endParaRPr lang="ko-KR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838200"/>
            <a:ext cx="16916400" cy="901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1790700"/>
            <a:ext cx="16916400" cy="8064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736600"/>
            <a:ext cx="16916400" cy="901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0" y="1651000"/>
            <a:ext cx="16916400" cy="8102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35000"/>
            <a:ext cx="16916400" cy="9017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536700"/>
            <a:ext cx="16916400" cy="8102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1536700"/>
            <a:ext cx="16916400" cy="12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990600"/>
            <a:ext cx="190500" cy="1905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4800" y="990600"/>
            <a:ext cx="190500" cy="190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300" y="990600"/>
            <a:ext cx="190500" cy="19050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5900" y="6235700"/>
            <a:ext cx="12776200" cy="15875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0100" y="6731000"/>
            <a:ext cx="571500" cy="5969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14541500" y="6908800"/>
            <a:ext cx="431800" cy="2413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975100" y="6591300"/>
            <a:ext cx="10350500" cy="850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4800" b="0" i="0" u="none" strike="noStrike">
                <a:solidFill>
                  <a:srgbClr val="4F565C"/>
                </a:solidFill>
                <a:ea typeface="NanumSquare ExtraBold"/>
              </a:rPr>
              <a:t>결론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1700" y="-3136900"/>
            <a:ext cx="19634200" cy="200914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5252700" y="9144000"/>
            <a:ext cx="2374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FFFFFF"/>
                </a:solidFill>
                <a:latin typeface="Noto Sans CJK KR Regular"/>
              </a:rPr>
              <a:t>24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58800"/>
            <a:ext cx="16916400" cy="901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636000"/>
            <a:ext cx="16916400" cy="1003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536700"/>
            <a:ext cx="169164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990600"/>
            <a:ext cx="190500" cy="190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990600"/>
            <a:ext cx="1905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0" y="990600"/>
            <a:ext cx="190500" cy="1905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336800" y="850900"/>
            <a:ext cx="61595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3000" b="0" i="0" u="none" strike="noStrike">
                <a:solidFill>
                  <a:srgbClr val="9E9E9E"/>
                </a:solidFill>
                <a:ea typeface="Noto Sans CJK KR Regular"/>
              </a:rPr>
              <a:t>결론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252700" y="9144000"/>
            <a:ext cx="2374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FFFFFF"/>
                </a:solidFill>
                <a:latin typeface="Noto Sans CJK KR Regular"/>
              </a:rPr>
              <a:t>25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36800" y="2438400"/>
            <a:ext cx="47371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99600"/>
              </a:lnSpc>
              <a:buAutoNum type="arabicPeriod"/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Why zero shot learning?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4800" y="4445000"/>
            <a:ext cx="4279900" cy="28575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832100" y="3949700"/>
            <a:ext cx="17780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Lable: ???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15" name="TextBox 15"/>
          <p:cNvSpPr txBox="1"/>
          <p:nvPr/>
        </p:nvSpPr>
        <p:spPr>
          <a:xfrm>
            <a:off x="6680200" y="4368800"/>
            <a:ext cx="8890000" cy="444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996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막대한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양의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데이터에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en-US" sz="2500" b="1" i="0" u="none" strike="noStrike">
                <a:solidFill>
                  <a:srgbClr val="000000"/>
                </a:solidFill>
                <a:latin typeface="Noto Sans CJK KR Regular"/>
              </a:rPr>
              <a:t>lable</a:t>
            </a:r>
            <a:r>
              <a:rPr lang="ko-KR" sz="2500" b="1" i="0" u="none" strike="noStrike">
                <a:solidFill>
                  <a:srgbClr val="000000"/>
                </a:solidFill>
                <a:ea typeface="Noto Sans CJK KR Regular"/>
              </a:rPr>
              <a:t>을</a:t>
            </a:r>
            <a:r>
              <a:rPr lang="en-US" sz="25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1" i="0" u="none" strike="noStrike">
                <a:solidFill>
                  <a:srgbClr val="000000"/>
                </a:solidFill>
                <a:ea typeface="Noto Sans CJK KR Regular"/>
              </a:rPr>
              <a:t>지정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하는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시간과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비용에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대한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제약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80200" y="4927600"/>
            <a:ext cx="8928100" cy="444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996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500" b="1" i="0" u="none" strike="noStrike">
                <a:solidFill>
                  <a:srgbClr val="000000"/>
                </a:solidFill>
                <a:ea typeface="Noto Sans CJK KR Regular"/>
              </a:rPr>
              <a:t>전문가</a:t>
            </a:r>
            <a:r>
              <a:rPr lang="en-US" sz="25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1" i="0" u="none" strike="noStrike">
                <a:solidFill>
                  <a:srgbClr val="000000"/>
                </a:solidFill>
                <a:ea typeface="Noto Sans CJK KR Regular"/>
              </a:rPr>
              <a:t>만이</a:t>
            </a:r>
            <a:r>
              <a:rPr lang="en-US" sz="2500" b="1" i="0" u="none" strike="noStrike">
                <a:solidFill>
                  <a:srgbClr val="000000"/>
                </a:solidFill>
                <a:latin typeface="Noto Sans CJK KR Regular"/>
              </a:rPr>
              <a:t> label</a:t>
            </a:r>
            <a:r>
              <a:rPr lang="ko-KR" sz="2500" b="1" i="0" u="none" strike="noStrike">
                <a:solidFill>
                  <a:srgbClr val="000000"/>
                </a:solidFill>
                <a:ea typeface="Noto Sans CJK KR Regular"/>
              </a:rPr>
              <a:t>을</a:t>
            </a:r>
            <a:r>
              <a:rPr lang="en-US" sz="25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1" i="0" u="none" strike="noStrike">
                <a:solidFill>
                  <a:srgbClr val="000000"/>
                </a:solidFill>
                <a:ea typeface="Noto Sans CJK KR Regular"/>
              </a:rPr>
              <a:t>지정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해야만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하는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경우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ex)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희귀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식물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,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꽃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등등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58800"/>
            <a:ext cx="16916400" cy="901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636000"/>
            <a:ext cx="16916400" cy="1003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536700"/>
            <a:ext cx="169164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990600"/>
            <a:ext cx="190500" cy="190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990600"/>
            <a:ext cx="1905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0" y="990600"/>
            <a:ext cx="190500" cy="1905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336800" y="850900"/>
            <a:ext cx="61595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3000" b="0" i="0" u="none" strike="noStrike">
                <a:solidFill>
                  <a:srgbClr val="9E9E9E"/>
                </a:solidFill>
                <a:ea typeface="Noto Sans CJK KR Regular"/>
              </a:rPr>
              <a:t>결론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252700" y="9144000"/>
            <a:ext cx="2374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FFFFFF"/>
                </a:solidFill>
                <a:latin typeface="Noto Sans CJK KR Regular"/>
              </a:rPr>
              <a:t>26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09800" y="2260600"/>
            <a:ext cx="6692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2. zero shot learning side information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5300" y="4191000"/>
            <a:ext cx="4292600" cy="28575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276600" y="3035300"/>
            <a:ext cx="11176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이미지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708900" y="3035300"/>
            <a:ext cx="3276600" cy="977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side-information</a:t>
            </a:r>
          </a:p>
          <a:p>
            <a:pPr lvl="0" algn="ctr">
              <a:lnSpc>
                <a:spcPct val="99600"/>
              </a:lnSpc>
            </a:pP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(</a:t>
            </a:r>
            <a:r>
              <a:rPr lang="ko-KR" sz="3000" b="1" i="0" u="sng" strike="noStrike" dirty="0">
                <a:solidFill>
                  <a:srgbClr val="000000"/>
                </a:solidFill>
                <a:ea typeface="Noto Sans CJK KR Regular"/>
              </a:rPr>
              <a:t>추가정보</a:t>
            </a: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563600" y="3035300"/>
            <a:ext cx="20447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Class Label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11300" y="5118100"/>
            <a:ext cx="7620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펭귄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350000" y="7264400"/>
            <a:ext cx="8318500" cy="2781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99600"/>
              </a:lnSpc>
              <a:buClr>
                <a:srgbClr val="000000"/>
              </a:buClr>
              <a:buFont typeface="Arial"/>
              <a:buChar char="●"/>
            </a:pP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Attributes(</a:t>
            </a:r>
            <a:r>
              <a:rPr lang="ko-KR" sz="3000" b="1" i="0" u="sng" strike="noStrike" dirty="0">
                <a:solidFill>
                  <a:srgbClr val="000000"/>
                </a:solidFill>
                <a:ea typeface="Noto Sans CJK KR Regular"/>
              </a:rPr>
              <a:t>속성</a:t>
            </a: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)</a:t>
            </a:r>
          </a:p>
          <a:p>
            <a:pPr marL="342900" lvl="0" indent="-342900" algn="l">
              <a:lnSpc>
                <a:spcPct val="99600"/>
              </a:lnSpc>
              <a:buClr>
                <a:srgbClr val="000000"/>
              </a:buClr>
              <a:buFont typeface="Arial"/>
              <a:buChar char="●"/>
            </a:pP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Hierarchy similarity </a:t>
            </a:r>
            <a:r>
              <a:rPr lang="en-US" sz="3000" b="1" i="0" u="sng" strike="noStrike" dirty="0" err="1">
                <a:solidFill>
                  <a:srgbClr val="000000"/>
                </a:solidFill>
                <a:latin typeface="Noto Sans CJK KR Regular"/>
              </a:rPr>
              <a:t>measueres</a:t>
            </a: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(</a:t>
            </a:r>
            <a:r>
              <a:rPr lang="ko-KR" sz="3000" b="1" i="0" u="sng" strike="noStrike" dirty="0">
                <a:solidFill>
                  <a:srgbClr val="000000"/>
                </a:solidFill>
                <a:ea typeface="Noto Sans CJK KR Regular"/>
              </a:rPr>
              <a:t>계층</a:t>
            </a: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1" i="0" u="sng" strike="noStrike" dirty="0">
                <a:solidFill>
                  <a:srgbClr val="000000"/>
                </a:solidFill>
                <a:ea typeface="Noto Sans CJK KR Regular"/>
              </a:rPr>
              <a:t>유사도</a:t>
            </a: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)</a:t>
            </a:r>
          </a:p>
          <a:p>
            <a:pPr marL="342900" lvl="0" indent="-342900" algn="l">
              <a:lnSpc>
                <a:spcPct val="99600"/>
              </a:lnSpc>
              <a:buClr>
                <a:srgbClr val="000000"/>
              </a:buClr>
              <a:buFont typeface="Arial"/>
              <a:buChar char="●"/>
            </a:pP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Human gaze(</a:t>
            </a:r>
            <a:r>
              <a:rPr lang="ko-KR" sz="3000" b="1" i="0" u="sng" strike="noStrike" dirty="0">
                <a:solidFill>
                  <a:srgbClr val="000000"/>
                </a:solidFill>
                <a:ea typeface="Noto Sans CJK KR Regular"/>
              </a:rPr>
              <a:t>사람의</a:t>
            </a: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1" i="0" u="sng" strike="noStrike" dirty="0">
                <a:solidFill>
                  <a:srgbClr val="000000"/>
                </a:solidFill>
                <a:ea typeface="Noto Sans CJK KR Regular"/>
              </a:rPr>
              <a:t>시선</a:t>
            </a:r>
            <a:r>
              <a:rPr lang="en-US" sz="3000" b="1" i="0" u="sng" strike="noStrike" dirty="0">
                <a:solidFill>
                  <a:srgbClr val="000000"/>
                </a:solidFill>
                <a:latin typeface="Noto Sans CJK KR Regular"/>
              </a:rPr>
              <a:t>)</a:t>
            </a:r>
          </a:p>
          <a:p>
            <a:pPr lvl="0" algn="l">
              <a:lnSpc>
                <a:spcPct val="99600"/>
              </a:lnSpc>
            </a:pPr>
            <a:r>
              <a:rPr lang="en-US" sz="3000" b="0" i="0" u="none" strike="noStrike" dirty="0">
                <a:solidFill>
                  <a:srgbClr val="000000"/>
                </a:solidFill>
                <a:latin typeface="Noto Sans CJK KR Regular"/>
              </a:rPr>
              <a:t>                          .</a:t>
            </a:r>
          </a:p>
          <a:p>
            <a:pPr lvl="0" algn="l">
              <a:lnSpc>
                <a:spcPct val="99600"/>
              </a:lnSpc>
            </a:pPr>
            <a:r>
              <a:rPr lang="en-US" sz="3000" b="0" i="0" u="none" strike="noStrike" dirty="0">
                <a:solidFill>
                  <a:srgbClr val="000000"/>
                </a:solidFill>
                <a:latin typeface="Noto Sans CJK KR Regular"/>
              </a:rPr>
              <a:t>                          .</a:t>
            </a:r>
          </a:p>
          <a:p>
            <a:pPr lvl="0" algn="l">
              <a:lnSpc>
                <a:spcPct val="99600"/>
              </a:lnSpc>
            </a:pPr>
            <a:r>
              <a:rPr lang="en-US" sz="3000" b="0" i="0" u="none" strike="noStrike" dirty="0">
                <a:solidFill>
                  <a:srgbClr val="000000"/>
                </a:solidFill>
                <a:latin typeface="Noto Sans CJK KR Regular"/>
              </a:rPr>
              <a:t>                          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794500" y="4330700"/>
            <a:ext cx="1905000" cy="736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털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있음</a:t>
            </a:r>
          </a:p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꼬리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있음</a:t>
            </a:r>
          </a:p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육지에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삶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760000">
            <a:off x="10439400" y="4737100"/>
            <a:ext cx="368300" cy="127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2820000">
            <a:off x="9753600" y="4673600"/>
            <a:ext cx="368300" cy="127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2820000">
            <a:off x="10566400" y="5156200"/>
            <a:ext cx="241300" cy="127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700000">
            <a:off x="11049000" y="5168900"/>
            <a:ext cx="266700" cy="12700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4" name="Group 2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1100" y="4343400"/>
            <a:ext cx="419100" cy="419100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0210800" y="4470400"/>
            <a:ext cx="152400" cy="266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172700" y="4089400"/>
            <a:ext cx="215900" cy="266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새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61500" y="4711700"/>
            <a:ext cx="419100" cy="419100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9588500" y="4826000"/>
            <a:ext cx="152400" cy="266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118600" y="4521200"/>
            <a:ext cx="965200" cy="266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날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수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있음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3" name="Group 3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44200" y="4775200"/>
            <a:ext cx="368300" cy="368300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10858500" y="4876800"/>
            <a:ext cx="127000" cy="241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300" b="0" i="0" u="none" strike="noStrike">
                <a:solidFill>
                  <a:srgbClr val="000000"/>
                </a:solidFill>
                <a:latin typeface="Noto Sans CJK KR Regular"/>
              </a:rPr>
              <a:t>3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502900" y="4559300"/>
            <a:ext cx="952500" cy="266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날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수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없음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8" name="Group 3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87000" y="5257800"/>
            <a:ext cx="368300" cy="368300"/>
          </a:xfrm>
          <a:prstGeom prst="rect">
            <a:avLst/>
          </a:prstGeom>
        </p:spPr>
      </p:pic>
      <p:sp>
        <p:nvSpPr>
          <p:cNvPr id="40" name="TextBox 40"/>
          <p:cNvSpPr txBox="1"/>
          <p:nvPr/>
        </p:nvSpPr>
        <p:spPr>
          <a:xfrm>
            <a:off x="10401300" y="5359400"/>
            <a:ext cx="127000" cy="241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300" b="1" i="0" u="none" strike="noStrike">
                <a:solidFill>
                  <a:srgbClr val="000000"/>
                </a:solidFill>
                <a:latin typeface="Noto Sans CJK KR Regular"/>
              </a:rPr>
              <a:t>4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045700" y="5041900"/>
            <a:ext cx="952500" cy="266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1500" b="1" i="0" u="none" strike="noStrike">
                <a:solidFill>
                  <a:srgbClr val="000000"/>
                </a:solidFill>
                <a:ea typeface="Noto Sans CJK KR Regular"/>
              </a:rPr>
              <a:t>펭귄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3" name="Group 4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4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01400" y="5245100"/>
            <a:ext cx="368300" cy="368300"/>
          </a:xfrm>
          <a:prstGeom prst="rect">
            <a:avLst/>
          </a:prstGeom>
        </p:spPr>
      </p:pic>
      <p:sp>
        <p:nvSpPr>
          <p:cNvPr id="45" name="TextBox 45"/>
          <p:cNvSpPr txBox="1"/>
          <p:nvPr/>
        </p:nvSpPr>
        <p:spPr>
          <a:xfrm>
            <a:off x="11315700" y="5359400"/>
            <a:ext cx="127000" cy="241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300" b="0" i="0" u="none" strike="noStrike">
                <a:solidFill>
                  <a:srgbClr val="000000"/>
                </a:solidFill>
                <a:latin typeface="Noto Sans CJK KR Regular"/>
              </a:rPr>
              <a:t>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0960100" y="5041900"/>
            <a:ext cx="952500" cy="266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키위</a:t>
            </a:r>
            <a:r>
              <a:rPr lang="en-US" sz="1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Noto Sans CJK KR Regular"/>
              </a:rPr>
              <a:t>새</a:t>
            </a:r>
          </a:p>
        </p:txBody>
      </p:sp>
      <p:grpSp>
        <p:nvGrpSpPr>
          <p:cNvPr id="47" name="Group 4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8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7797800" y="6057900"/>
            <a:ext cx="1320800" cy="25400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8496300" y="6057900"/>
            <a:ext cx="1320800" cy="25400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5900" y="5829300"/>
            <a:ext cx="1981200" cy="12700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5900" y="6261100"/>
            <a:ext cx="1981200" cy="12700"/>
          </a:xfrm>
          <a:prstGeom prst="rect">
            <a:avLst/>
          </a:prstGeom>
        </p:spPr>
      </p:pic>
      <p:sp>
        <p:nvSpPr>
          <p:cNvPr id="52" name="TextBox 52"/>
          <p:cNvSpPr txBox="1"/>
          <p:nvPr/>
        </p:nvSpPr>
        <p:spPr>
          <a:xfrm>
            <a:off x="7975600" y="5524500"/>
            <a:ext cx="254000" cy="22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300" b="0" i="0" u="none" strike="noStrike">
                <a:solidFill>
                  <a:srgbClr val="000000"/>
                </a:solidFill>
                <a:latin typeface="Noto Sans CJK KR Regular"/>
              </a:rPr>
              <a:t>0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962900" y="5969000"/>
            <a:ext cx="254000" cy="22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300" b="0" i="0" u="none" strike="noStrike">
                <a:solidFill>
                  <a:srgbClr val="000000"/>
                </a:solidFill>
                <a:latin typeface="Noto Sans CJK KR Regular"/>
              </a:rPr>
              <a:t>1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8699500" y="5930900"/>
            <a:ext cx="254000" cy="22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300" b="0" i="0" u="none" strike="noStrike">
                <a:solidFill>
                  <a:srgbClr val="000000"/>
                </a:solidFill>
                <a:latin typeface="Noto Sans CJK KR Regular"/>
              </a:rPr>
              <a:t>6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8699500" y="6350000"/>
            <a:ext cx="254000" cy="22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300" b="0" i="0" u="none" strike="noStrike">
                <a:solidFill>
                  <a:srgbClr val="000000"/>
                </a:solidFill>
                <a:latin typeface="Noto Sans CJK KR Regular"/>
              </a:rPr>
              <a:t>1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8699500" y="5524500"/>
            <a:ext cx="254000" cy="22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300" b="0" i="0" u="none" strike="noStrike">
                <a:solidFill>
                  <a:srgbClr val="000000"/>
                </a:solidFill>
                <a:latin typeface="Noto Sans CJK KR Regular"/>
              </a:rPr>
              <a:t>2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9359900" y="5524500"/>
            <a:ext cx="254000" cy="22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300" b="0" i="0" u="none" strike="noStrike">
                <a:solidFill>
                  <a:srgbClr val="000000"/>
                </a:solidFill>
                <a:latin typeface="Noto Sans CJK KR Regular"/>
              </a:rPr>
              <a:t>0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7975600" y="6451600"/>
            <a:ext cx="254000" cy="22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300" b="0" i="0" u="none" strike="noStrike">
                <a:solidFill>
                  <a:srgbClr val="000000"/>
                </a:solidFill>
                <a:latin typeface="Noto Sans CJK KR Regular"/>
              </a:rPr>
              <a:t>0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9385300" y="6388100"/>
            <a:ext cx="254000" cy="22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300" b="0" i="0" u="none" strike="noStrike">
                <a:solidFill>
                  <a:srgbClr val="000000"/>
                </a:solidFill>
                <a:latin typeface="Noto Sans CJK KR Regular"/>
              </a:rPr>
              <a:t>0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9359900" y="5930900"/>
            <a:ext cx="254000" cy="22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300" b="0" i="0" u="none" strike="noStrike">
                <a:solidFill>
                  <a:srgbClr val="000000"/>
                </a:solidFill>
                <a:latin typeface="Noto Sans CJK KR Regular"/>
              </a:rPr>
              <a:t>3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58800"/>
            <a:ext cx="16916400" cy="901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636000"/>
            <a:ext cx="16916400" cy="1003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536700"/>
            <a:ext cx="169164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990600"/>
            <a:ext cx="190500" cy="190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990600"/>
            <a:ext cx="1905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0" y="990600"/>
            <a:ext cx="190500" cy="1905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336800" y="850900"/>
            <a:ext cx="61595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3000" b="0" i="0" u="none" strike="noStrike">
                <a:solidFill>
                  <a:srgbClr val="9E9E9E"/>
                </a:solidFill>
                <a:ea typeface="Noto Sans CJK KR Regular"/>
              </a:rPr>
              <a:t>결론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252700" y="9144000"/>
            <a:ext cx="2374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FFFFFF"/>
                </a:solidFill>
                <a:latin typeface="Noto Sans CJK KR Regular"/>
              </a:rPr>
              <a:t>27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09800" y="2260600"/>
            <a:ext cx="53340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3. Embedding-Based Methods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69100" y="2984500"/>
            <a:ext cx="3644900" cy="368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100" b="0" i="0" u="none" strike="noStrike">
                <a:solidFill>
                  <a:srgbClr val="000000"/>
                </a:solidFill>
                <a:latin typeface="Noto Sans CJK KR Regular"/>
              </a:rPr>
              <a:t>Semantic Embedding Space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5900" y="3517900"/>
            <a:ext cx="4178300" cy="46101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6800" y="3987800"/>
            <a:ext cx="558800" cy="5334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4500" y="8140700"/>
            <a:ext cx="241300" cy="228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0400" y="5181600"/>
            <a:ext cx="558800" cy="5334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7400" y="6324600"/>
            <a:ext cx="558800" cy="5334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62900" y="3797300"/>
            <a:ext cx="419100" cy="4191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21500" y="4343400"/>
            <a:ext cx="419100" cy="4191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45400" y="6108700"/>
            <a:ext cx="419100" cy="4191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00900" y="7188200"/>
            <a:ext cx="419100" cy="4191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17000" y="5232400"/>
            <a:ext cx="419100" cy="4191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34500" y="4584700"/>
            <a:ext cx="419100" cy="4191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07500" y="8153400"/>
            <a:ext cx="228600" cy="228600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6299200" y="8064500"/>
            <a:ext cx="5372100" cy="431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400" b="0" i="0" u="none" strike="noStrike" dirty="0">
                <a:solidFill>
                  <a:srgbClr val="000000"/>
                </a:solidFill>
                <a:latin typeface="Noto Sans CJK KR Regular"/>
              </a:rPr>
              <a:t>(        :image class,     : test image)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642100" y="3759200"/>
            <a:ext cx="1358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1D1D1B"/>
                </a:solidFill>
                <a:ea typeface="Noto Sans CJK KR Regular"/>
              </a:rPr>
              <a:t>펭귄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512300" y="4927600"/>
            <a:ext cx="1358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1D1D1B"/>
                </a:solidFill>
                <a:ea typeface="Noto Sans CJK KR Regular"/>
              </a:rPr>
              <a:t>코끼리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378700" y="6477000"/>
            <a:ext cx="1358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1D1D1B"/>
                </a:solidFill>
                <a:ea typeface="Noto Sans CJK KR Regular"/>
              </a:rPr>
              <a:t>호랑이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838200"/>
            <a:ext cx="16916400" cy="901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1790700"/>
            <a:ext cx="16916400" cy="8064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736600"/>
            <a:ext cx="16916400" cy="901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0" y="1651000"/>
            <a:ext cx="16916400" cy="8102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35000"/>
            <a:ext cx="16916400" cy="9017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536700"/>
            <a:ext cx="16916400" cy="8102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1536700"/>
            <a:ext cx="16916400" cy="12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990600"/>
            <a:ext cx="190500" cy="1905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4800" y="990600"/>
            <a:ext cx="190500" cy="190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300" y="990600"/>
            <a:ext cx="190500" cy="19050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5900" y="6235700"/>
            <a:ext cx="12776200" cy="15875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0100" y="6731000"/>
            <a:ext cx="571500" cy="5969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14541500" y="6908800"/>
            <a:ext cx="431800" cy="2413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975100" y="6591300"/>
            <a:ext cx="10350500" cy="850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4800" b="0" i="0" u="none" strike="noStrike">
                <a:solidFill>
                  <a:srgbClr val="4F565C"/>
                </a:solidFill>
                <a:latin typeface="NanumSquare ExtraBold"/>
              </a:rPr>
              <a:t>Q&amp;A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1700" y="-3136900"/>
            <a:ext cx="19875500" cy="200914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5252700" y="9144000"/>
            <a:ext cx="2374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FFFFFF"/>
                </a:solidFill>
                <a:latin typeface="Noto Sans CJK KR Regular"/>
              </a:rPr>
              <a:t>28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838200"/>
            <a:ext cx="16916400" cy="901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1790700"/>
            <a:ext cx="16916400" cy="8064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736600"/>
            <a:ext cx="16916400" cy="901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0" y="1651000"/>
            <a:ext cx="16916400" cy="8102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35000"/>
            <a:ext cx="16916400" cy="9017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536700"/>
            <a:ext cx="16916400" cy="8102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1536700"/>
            <a:ext cx="16916400" cy="12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1700" y="-3136900"/>
            <a:ext cx="19050000" cy="20091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000" y="990600"/>
            <a:ext cx="190500" cy="190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4800" y="990600"/>
            <a:ext cx="190500" cy="1905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300" y="990600"/>
            <a:ext cx="190500" cy="19050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5900" y="6235700"/>
            <a:ext cx="12776200" cy="15875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0100" y="6731000"/>
            <a:ext cx="571500" cy="5969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800000">
            <a:off x="14541500" y="6908800"/>
            <a:ext cx="431800" cy="2413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975100" y="6591300"/>
            <a:ext cx="10350500" cy="850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4800" b="0" i="0" u="none" strike="noStrike">
                <a:solidFill>
                  <a:srgbClr val="4F565C"/>
                </a:solidFill>
                <a:latin typeface="NanumSquare ExtraBold"/>
              </a:rPr>
              <a:t>Background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252700" y="9144000"/>
            <a:ext cx="2374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FFFFFF"/>
                </a:solidFill>
                <a:latin typeface="Noto Sans CJK KR Regular"/>
              </a:rPr>
              <a:t>03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58800"/>
            <a:ext cx="16916400" cy="901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636000"/>
            <a:ext cx="16916400" cy="1003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536700"/>
            <a:ext cx="169164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990600"/>
            <a:ext cx="190500" cy="190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990600"/>
            <a:ext cx="1905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0" y="990600"/>
            <a:ext cx="190500" cy="190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1500" y="3556000"/>
            <a:ext cx="6172200" cy="3733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3822700"/>
            <a:ext cx="6172200" cy="34671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905000" y="2463800"/>
            <a:ext cx="29972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Computer Vision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112500" y="2463800"/>
            <a:ext cx="52197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Natural Language Processing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76300" y="1562100"/>
            <a:ext cx="48768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다양한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분야에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활용되는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딥러닝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25700" y="850900"/>
            <a:ext cx="22098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9E9E9E"/>
                </a:solidFill>
                <a:latin typeface="Noto Sans CJK KR Regular"/>
              </a:rPr>
              <a:t>Background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112500" y="3149600"/>
            <a:ext cx="13716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400" b="0" i="0" u="none" strike="noStrike">
                <a:solidFill>
                  <a:srgbClr val="000000"/>
                </a:solidFill>
                <a:latin typeface="Noto Sans CJK KR Regular"/>
              </a:rPr>
              <a:t>-</a:t>
            </a:r>
            <a:r>
              <a:rPr lang="ko-KR" sz="2400" b="0" i="0" u="none" strike="noStrike">
                <a:solidFill>
                  <a:srgbClr val="000000"/>
                </a:solidFill>
                <a:ea typeface="Noto Sans CJK KR Regular"/>
              </a:rPr>
              <a:t>감정</a:t>
            </a:r>
            <a:r>
              <a:rPr lang="en-US" sz="24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400" b="0" i="0" u="none" strike="noStrike">
                <a:solidFill>
                  <a:srgbClr val="000000"/>
                </a:solidFill>
                <a:ea typeface="Noto Sans CJK KR Regular"/>
              </a:rPr>
              <a:t>분류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43100" y="3149600"/>
            <a:ext cx="13716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400" b="0" i="0" u="none" strike="noStrike">
                <a:solidFill>
                  <a:srgbClr val="000000"/>
                </a:solidFill>
                <a:latin typeface="Noto Sans CJK KR Regular"/>
              </a:rPr>
              <a:t>-</a:t>
            </a:r>
            <a:r>
              <a:rPr lang="ko-KR" sz="2400" b="0" i="0" u="none" strike="noStrike">
                <a:solidFill>
                  <a:srgbClr val="000000"/>
                </a:solidFill>
                <a:ea typeface="Noto Sans CJK KR Regular"/>
              </a:rPr>
              <a:t>객체</a:t>
            </a:r>
            <a:r>
              <a:rPr lang="en-US" sz="24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400" b="0" i="0" u="none" strike="noStrike">
                <a:solidFill>
                  <a:srgbClr val="000000"/>
                </a:solidFill>
                <a:ea typeface="Noto Sans CJK KR Regular"/>
              </a:rPr>
              <a:t>탐지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252700" y="9144000"/>
            <a:ext cx="2374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FFFFFF"/>
                </a:solidFill>
                <a:latin typeface="Noto Sans CJK KR Regular"/>
              </a:rPr>
              <a:t>04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58800"/>
            <a:ext cx="16916400" cy="901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636000"/>
            <a:ext cx="16916400" cy="1003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536700"/>
            <a:ext cx="169164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990600"/>
            <a:ext cx="190500" cy="190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990600"/>
            <a:ext cx="1905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0" y="990600"/>
            <a:ext cx="190500" cy="190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0500" y="4051300"/>
            <a:ext cx="4673600" cy="3505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7300" y="4216400"/>
            <a:ext cx="2882900" cy="41783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57200" y="5321300"/>
            <a:ext cx="4102100" cy="3073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4800" y="3962400"/>
            <a:ext cx="6172200" cy="44323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04900" y="1574800"/>
            <a:ext cx="8432800" cy="977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이러한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분류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모델학습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시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사용되는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데이터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개수</a:t>
            </a:r>
          </a:p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많은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양이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필요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25700" y="850900"/>
            <a:ext cx="22098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9E9E9E"/>
                </a:solidFill>
                <a:latin typeface="Noto Sans CJK KR Regular"/>
              </a:rPr>
              <a:t>Background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25100" y="3098800"/>
            <a:ext cx="6972300" cy="800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400" b="0" i="0" u="none" strike="noStrike">
                <a:solidFill>
                  <a:srgbClr val="000000"/>
                </a:solidFill>
                <a:latin typeface="Noto Sans CJK KR Regular"/>
              </a:rPr>
              <a:t>Open Images</a:t>
            </a:r>
          </a:p>
          <a:p>
            <a:pPr lvl="0" algn="ctr">
              <a:lnSpc>
                <a:spcPct val="99600"/>
              </a:lnSpc>
            </a:pPr>
            <a:r>
              <a:rPr lang="en-US" sz="2400" b="0" i="0" u="none" strike="noStrike">
                <a:solidFill>
                  <a:srgbClr val="000000"/>
                </a:solidFill>
                <a:latin typeface="Noto Sans CJK KR Regular"/>
              </a:rPr>
              <a:t>-&gt;</a:t>
            </a:r>
            <a:r>
              <a:rPr lang="ko-KR" sz="2400" b="0" i="0" u="none" strike="noStrike">
                <a:solidFill>
                  <a:srgbClr val="000000"/>
                </a:solidFill>
                <a:ea typeface="Noto Sans CJK KR Regular"/>
              </a:rPr>
              <a:t>약</a:t>
            </a:r>
            <a:r>
              <a:rPr lang="en-US" sz="2400" b="0" i="0" u="none" strike="noStrike">
                <a:solidFill>
                  <a:srgbClr val="000000"/>
                </a:solidFill>
                <a:latin typeface="Noto Sans CJK KR Regular"/>
              </a:rPr>
              <a:t> 9</a:t>
            </a:r>
            <a:r>
              <a:rPr lang="ko-KR" sz="2400" b="0" i="0" u="none" strike="noStrike">
                <a:solidFill>
                  <a:srgbClr val="000000"/>
                </a:solidFill>
                <a:ea typeface="Noto Sans CJK KR Regular"/>
              </a:rPr>
              <a:t>백만</a:t>
            </a:r>
            <a:r>
              <a:rPr lang="en-US" sz="24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400" b="0" i="0" u="none" strike="noStrike">
                <a:solidFill>
                  <a:srgbClr val="000000"/>
                </a:solidFill>
                <a:ea typeface="Noto Sans CJK KR Regular"/>
              </a:rPr>
              <a:t>개의</a:t>
            </a:r>
            <a:r>
              <a:rPr lang="en-US" sz="24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400" b="0" i="0" u="none" strike="noStrike">
                <a:solidFill>
                  <a:srgbClr val="000000"/>
                </a:solidFill>
                <a:ea typeface="Noto Sans CJK KR Regular"/>
              </a:rPr>
              <a:t>이미지</a:t>
            </a:r>
            <a:r>
              <a:rPr lang="en-US" sz="2400" b="0" i="0" u="none" strike="noStrike">
                <a:solidFill>
                  <a:srgbClr val="000000"/>
                </a:solidFill>
                <a:latin typeface="Noto Sans CJK KR Regular"/>
              </a:rPr>
              <a:t>,6000</a:t>
            </a:r>
            <a:r>
              <a:rPr lang="ko-KR" sz="2400" b="0" i="0" u="none" strike="noStrike">
                <a:solidFill>
                  <a:srgbClr val="000000"/>
                </a:solidFill>
                <a:ea typeface="Noto Sans CJK KR Regular"/>
              </a:rPr>
              <a:t>개</a:t>
            </a:r>
            <a:r>
              <a:rPr lang="en-US" sz="24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400" b="0" i="0" u="none" strike="noStrike">
                <a:solidFill>
                  <a:srgbClr val="000000"/>
                </a:solidFill>
                <a:ea typeface="Noto Sans CJK KR Regular"/>
              </a:rPr>
              <a:t>이상의</a:t>
            </a:r>
            <a:r>
              <a:rPr lang="en-US" sz="24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400" b="0" i="0" u="none" strike="noStrike">
                <a:solidFill>
                  <a:srgbClr val="000000"/>
                </a:solidFill>
                <a:ea typeface="Noto Sans CJK KR Regular"/>
              </a:rPr>
              <a:t>클래스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81200" y="3098800"/>
            <a:ext cx="3771900" cy="800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400" b="0" i="0" u="none" strike="noStrike">
                <a:solidFill>
                  <a:srgbClr val="000000"/>
                </a:solidFill>
                <a:latin typeface="Noto Sans CJK KR Regular"/>
              </a:rPr>
              <a:t>CIFAR-10 dataset</a:t>
            </a:r>
          </a:p>
          <a:p>
            <a:pPr lvl="0" algn="ctr">
              <a:lnSpc>
                <a:spcPct val="99600"/>
              </a:lnSpc>
            </a:pPr>
            <a:r>
              <a:rPr lang="en-US" sz="2400" b="0" i="0" u="none" strike="noStrike">
                <a:solidFill>
                  <a:srgbClr val="000000"/>
                </a:solidFill>
                <a:latin typeface="Noto Sans CJK KR Regular"/>
              </a:rPr>
              <a:t>-&gt; 6</a:t>
            </a:r>
            <a:r>
              <a:rPr lang="ko-KR" sz="2400" b="0" i="0" u="none" strike="noStrike">
                <a:solidFill>
                  <a:srgbClr val="000000"/>
                </a:solidFill>
                <a:ea typeface="Noto Sans CJK KR Regular"/>
              </a:rPr>
              <a:t>만</a:t>
            </a:r>
            <a:r>
              <a:rPr lang="en-US" sz="24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400" b="0" i="0" u="none" strike="noStrike">
                <a:solidFill>
                  <a:srgbClr val="000000"/>
                </a:solidFill>
                <a:ea typeface="Noto Sans CJK KR Regular"/>
              </a:rPr>
              <a:t>장</a:t>
            </a:r>
            <a:r>
              <a:rPr lang="en-US" sz="2400" b="0" i="0" u="none" strike="noStrike">
                <a:solidFill>
                  <a:srgbClr val="000000"/>
                </a:solidFill>
                <a:latin typeface="Noto Sans CJK KR Regular"/>
              </a:rPr>
              <a:t>, 10</a:t>
            </a:r>
            <a:r>
              <a:rPr lang="ko-KR" sz="2400" b="0" i="0" u="none" strike="noStrike">
                <a:solidFill>
                  <a:srgbClr val="000000"/>
                </a:solidFill>
                <a:ea typeface="Noto Sans CJK KR Regular"/>
              </a:rPr>
              <a:t>개</a:t>
            </a:r>
            <a:r>
              <a:rPr lang="en-US" sz="24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400" b="0" i="0" u="none" strike="noStrike">
                <a:solidFill>
                  <a:srgbClr val="000000"/>
                </a:solidFill>
                <a:ea typeface="Noto Sans CJK KR Regular"/>
              </a:rPr>
              <a:t>클래스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252700" y="9144000"/>
            <a:ext cx="2374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FFFFFF"/>
                </a:solidFill>
                <a:latin typeface="Noto Sans CJK KR Regular"/>
              </a:rPr>
              <a:t>05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58800"/>
            <a:ext cx="16916400" cy="901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636000"/>
            <a:ext cx="16916400" cy="1003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536700"/>
            <a:ext cx="169164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990600"/>
            <a:ext cx="190500" cy="190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990600"/>
            <a:ext cx="1905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0" y="990600"/>
            <a:ext cx="190500" cy="190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7900" y="5778500"/>
            <a:ext cx="4292600" cy="2857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9800" y="5778500"/>
            <a:ext cx="4165600" cy="2857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31700" y="5778500"/>
            <a:ext cx="4279900" cy="28575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30300" y="1562100"/>
            <a:ext cx="33020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발생되는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문제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25700" y="850900"/>
            <a:ext cx="22098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9E9E9E"/>
                </a:solidFill>
                <a:latin typeface="Noto Sans CJK KR Regular"/>
              </a:rPr>
              <a:t>Background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1600" y="4902200"/>
            <a:ext cx="596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ex)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429000" y="5283200"/>
            <a:ext cx="19304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Lable: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펭귄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216900" y="5283200"/>
            <a:ext cx="22860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Lable: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코끼리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576300" y="5283200"/>
            <a:ext cx="17780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Lable: ???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18" name="TextBox 18"/>
          <p:cNvSpPr txBox="1"/>
          <p:nvPr/>
        </p:nvSpPr>
        <p:spPr>
          <a:xfrm>
            <a:off x="2108200" y="2476500"/>
            <a:ext cx="8890000" cy="444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996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막대한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양의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데이터에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en-US" sz="2500" b="1" i="0" u="none" strike="noStrike">
                <a:solidFill>
                  <a:srgbClr val="000000"/>
                </a:solidFill>
                <a:latin typeface="Noto Sans CJK KR Regular"/>
              </a:rPr>
              <a:t>lable</a:t>
            </a:r>
            <a:r>
              <a:rPr lang="ko-KR" sz="2500" b="1" i="0" u="none" strike="noStrike">
                <a:solidFill>
                  <a:srgbClr val="000000"/>
                </a:solidFill>
                <a:ea typeface="Noto Sans CJK KR Regular"/>
              </a:rPr>
              <a:t>을</a:t>
            </a:r>
            <a:r>
              <a:rPr lang="en-US" sz="25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1" i="0" u="none" strike="noStrike">
                <a:solidFill>
                  <a:srgbClr val="000000"/>
                </a:solidFill>
                <a:ea typeface="Noto Sans CJK KR Regular"/>
              </a:rPr>
              <a:t>지정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하는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시간과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비용에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대한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제약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108200" y="3035300"/>
            <a:ext cx="8928100" cy="444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996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500" b="1" i="0" u="none" strike="noStrike">
                <a:solidFill>
                  <a:srgbClr val="000000"/>
                </a:solidFill>
                <a:ea typeface="Noto Sans CJK KR Regular"/>
              </a:rPr>
              <a:t>전문가</a:t>
            </a:r>
            <a:r>
              <a:rPr lang="en-US" sz="25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1" i="0" u="none" strike="noStrike">
                <a:solidFill>
                  <a:srgbClr val="000000"/>
                </a:solidFill>
                <a:ea typeface="Noto Sans CJK KR Regular"/>
              </a:rPr>
              <a:t>만이</a:t>
            </a:r>
            <a:r>
              <a:rPr lang="en-US" sz="2500" b="1" i="0" u="none" strike="noStrike">
                <a:solidFill>
                  <a:srgbClr val="000000"/>
                </a:solidFill>
                <a:latin typeface="Noto Sans CJK KR Regular"/>
              </a:rPr>
              <a:t> label</a:t>
            </a:r>
            <a:r>
              <a:rPr lang="ko-KR" sz="2500" b="1" i="0" u="none" strike="noStrike">
                <a:solidFill>
                  <a:srgbClr val="000000"/>
                </a:solidFill>
                <a:ea typeface="Noto Sans CJK KR Regular"/>
              </a:rPr>
              <a:t>을</a:t>
            </a:r>
            <a:r>
              <a:rPr lang="en-US" sz="25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1" i="0" u="none" strike="noStrike">
                <a:solidFill>
                  <a:srgbClr val="000000"/>
                </a:solidFill>
                <a:ea typeface="Noto Sans CJK KR Regular"/>
              </a:rPr>
              <a:t>지정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해야만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하는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경우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ex)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희귀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식물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,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꽃</a:t>
            </a:r>
            <a:r>
              <a:rPr lang="en-US" sz="25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Noto Sans CJK KR Regular"/>
              </a:rPr>
              <a:t>등등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252700" y="9144000"/>
            <a:ext cx="2374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FFFFFF"/>
                </a:solidFill>
                <a:latin typeface="Noto Sans CJK KR Regular"/>
              </a:rPr>
              <a:t>06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58800"/>
            <a:ext cx="16916400" cy="901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636000"/>
            <a:ext cx="16916400" cy="1003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536700"/>
            <a:ext cx="169164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990600"/>
            <a:ext cx="190500" cy="190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990600"/>
            <a:ext cx="1905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0" y="990600"/>
            <a:ext cx="190500" cy="1905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25700" y="850900"/>
            <a:ext cx="22098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9E9E9E"/>
                </a:solidFill>
                <a:latin typeface="Noto Sans CJK KR Regular"/>
              </a:rPr>
              <a:t>Background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71700" y="2476500"/>
            <a:ext cx="13931900" cy="977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lable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이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지정되지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않은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상황에서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해당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카테고리에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대해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올바르게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예측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하기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위한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학습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방법</a:t>
            </a:r>
          </a:p>
          <a:p>
            <a:pPr lvl="0" algn="ctr">
              <a:lnSpc>
                <a:spcPct val="99600"/>
              </a:lnSpc>
            </a:pPr>
            <a:r>
              <a:rPr lang="en-US" sz="3000" b="1" i="0" u="none" strike="noStrike">
                <a:solidFill>
                  <a:srgbClr val="000000"/>
                </a:solidFill>
                <a:latin typeface="Noto Sans CJK KR Regular"/>
              </a:rPr>
              <a:t>-&gt; Zero-Shot Learning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7300" y="5384800"/>
            <a:ext cx="6172200" cy="215900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" y="5041900"/>
            <a:ext cx="4279900" cy="28575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387600" y="4533900"/>
            <a:ext cx="1803400" cy="444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Lable: ???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454900" y="5156200"/>
            <a:ext cx="3390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900" b="0" i="0" u="none" strike="noStrike">
                <a:solidFill>
                  <a:srgbClr val="000000"/>
                </a:solidFill>
                <a:latin typeface="Noto Sans CJK KR Regular"/>
              </a:rPr>
              <a:t>Zero-Shot Learning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385800" y="6108700"/>
            <a:ext cx="11176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호랑이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252700" y="9144000"/>
            <a:ext cx="2374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FFFFFF"/>
                </a:solidFill>
                <a:latin typeface="Noto Sans CJK KR Regular"/>
              </a:rPr>
              <a:t>07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838200"/>
            <a:ext cx="16916400" cy="901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1790700"/>
            <a:ext cx="16916400" cy="8064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736600"/>
            <a:ext cx="16916400" cy="901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0" y="1651000"/>
            <a:ext cx="16916400" cy="8102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35000"/>
            <a:ext cx="16916400" cy="9017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536700"/>
            <a:ext cx="16916400" cy="8102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1536700"/>
            <a:ext cx="16916400" cy="12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990600"/>
            <a:ext cx="190500" cy="1905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4800" y="990600"/>
            <a:ext cx="190500" cy="190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300" y="990600"/>
            <a:ext cx="190500" cy="19050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5900" y="6235700"/>
            <a:ext cx="12776200" cy="15875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0100" y="6731000"/>
            <a:ext cx="571500" cy="5969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14541500" y="6908800"/>
            <a:ext cx="431800" cy="2413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975100" y="6591300"/>
            <a:ext cx="10350500" cy="850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4800" b="0" i="0" u="none" strike="noStrike">
                <a:solidFill>
                  <a:srgbClr val="4F565C"/>
                </a:solidFill>
                <a:latin typeface="NanumSquare ExtraBold"/>
              </a:rPr>
              <a:t>Zero-Shot Learning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1700" y="-3136900"/>
            <a:ext cx="19634200" cy="200914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5252700" y="9144000"/>
            <a:ext cx="2374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FFFFFF"/>
                </a:solidFill>
                <a:latin typeface="Noto Sans CJK KR Regular"/>
              </a:rPr>
              <a:t>08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58800"/>
            <a:ext cx="16916400" cy="901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636000"/>
            <a:ext cx="16916400" cy="1003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536700"/>
            <a:ext cx="169164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990600"/>
            <a:ext cx="190500" cy="190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990600"/>
            <a:ext cx="1905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0" y="990600"/>
            <a:ext cx="190500" cy="1905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794000" y="850900"/>
            <a:ext cx="37973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9E9E9E"/>
                </a:solidFill>
                <a:latin typeface="Noto Sans CJK KR Regular"/>
              </a:rPr>
              <a:t>Zero-Shot Learning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0300" y="1562100"/>
            <a:ext cx="50546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Zero-Shot Learning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이란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19300" y="2082800"/>
            <a:ext cx="11671300" cy="825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99600"/>
              </a:lnSpc>
              <a:buClr>
                <a:srgbClr val="000000"/>
              </a:buClr>
              <a:buFont typeface="Arial"/>
              <a:buChar char="●"/>
            </a:pPr>
            <a:r>
              <a:rPr lang="en-US" sz="2500" b="0" i="0" u="none" strike="noStrike" dirty="0" err="1">
                <a:solidFill>
                  <a:srgbClr val="000000"/>
                </a:solidFill>
                <a:latin typeface="Noto Sans CJK KR Regular"/>
              </a:rPr>
              <a:t>lable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이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지정된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소수의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클래스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집합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데이터와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클래스에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대한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추가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 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정보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만을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사용하여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,</a:t>
            </a:r>
          </a:p>
          <a:p>
            <a:pPr lvl="0" algn="l">
              <a:lnSpc>
                <a:spcPct val="99600"/>
              </a:lnSpc>
            </a:pP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한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번도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본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적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없는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클래스까지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잘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예측하도록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학습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19300" y="2908300"/>
            <a:ext cx="8496300" cy="444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996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학습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시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, </a:t>
            </a:r>
            <a:r>
              <a:rPr lang="en-US" sz="2500" b="0" i="0" u="none" strike="noStrike" dirty="0" err="1">
                <a:solidFill>
                  <a:srgbClr val="000000"/>
                </a:solidFill>
                <a:latin typeface="Noto Sans CJK KR Regular"/>
              </a:rPr>
              <a:t>lable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이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지정된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데이터와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 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추가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정보만을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사용해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학습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5400000">
            <a:off x="2641600" y="2743200"/>
            <a:ext cx="4305300" cy="754380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4500" y="5473700"/>
            <a:ext cx="3009900" cy="20701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689100" y="5486400"/>
            <a:ext cx="1346200" cy="355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000" b="0" i="0" u="none" strike="noStrike">
                <a:solidFill>
                  <a:srgbClr val="000000"/>
                </a:solidFill>
                <a:latin typeface="Noto Sans CJK KR Regular"/>
              </a:rPr>
              <a:t>Lable: </a:t>
            </a:r>
            <a:r>
              <a:rPr lang="ko-KR" sz="2000" b="0" i="0" u="none" strike="noStrike">
                <a:solidFill>
                  <a:srgbClr val="000000"/>
                </a:solidFill>
                <a:ea typeface="Noto Sans CJK KR Regular"/>
              </a:rPr>
              <a:t>펭귄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5800" y="4940300"/>
            <a:ext cx="3022600" cy="20828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187700" y="4953000"/>
            <a:ext cx="1663700" cy="381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100" b="0" i="0" u="none" strike="noStrike">
                <a:solidFill>
                  <a:srgbClr val="000000"/>
                </a:solidFill>
                <a:latin typeface="Noto Sans CJK KR Regular"/>
              </a:rPr>
              <a:t>Lable: </a:t>
            </a:r>
            <a:r>
              <a:rPr lang="ko-KR" sz="2100" b="0" i="0" u="none" strike="noStrike">
                <a:solidFill>
                  <a:srgbClr val="000000"/>
                </a:solidFill>
                <a:ea typeface="Noto Sans CJK KR Regular"/>
              </a:rPr>
              <a:t>코끼리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0800" y="6769100"/>
            <a:ext cx="2857500" cy="190500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873500" y="6921500"/>
            <a:ext cx="1625600" cy="381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2100" b="0" i="0" u="none" strike="noStrike" dirty="0">
                <a:solidFill>
                  <a:srgbClr val="000000"/>
                </a:solidFill>
                <a:ea typeface="Noto Sans CJK KR Regular"/>
              </a:rPr>
              <a:t>호랑이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19200" y="4445000"/>
            <a:ext cx="19177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Train Data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5400000">
            <a:off x="11315700" y="2692400"/>
            <a:ext cx="4305300" cy="75438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36600" y="6070600"/>
            <a:ext cx="3822700" cy="2552700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9956800" y="4381500"/>
            <a:ext cx="17526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Test Data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019300" y="3352800"/>
            <a:ext cx="7035800" cy="444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0" indent="-342900" algn="l">
              <a:lnSpc>
                <a:spcPct val="99600"/>
              </a:lnSpc>
              <a:buClr>
                <a:srgbClr val="000000"/>
              </a:buClr>
              <a:buFont typeface="Arial"/>
              <a:buChar char="●"/>
            </a:pP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테스트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시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,  unseen data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에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대해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 label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예측</a:t>
            </a:r>
            <a:r>
              <a:rPr lang="en-US" sz="2500" b="0" i="0" u="none" strike="noStrike" dirty="0">
                <a:solidFill>
                  <a:srgbClr val="000000"/>
                </a:solidFill>
                <a:latin typeface="Noto Sans CJK KR Regular"/>
              </a:rPr>
              <a:t>  </a:t>
            </a:r>
            <a:r>
              <a:rPr lang="ko-KR" sz="2500" b="0" i="0" u="none" strike="noStrike" dirty="0">
                <a:solidFill>
                  <a:srgbClr val="000000"/>
                </a:solidFill>
                <a:ea typeface="Noto Sans CJK KR Regular"/>
              </a:rPr>
              <a:t>수행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252700" y="9144000"/>
            <a:ext cx="23749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FFFFFF"/>
                </a:solidFill>
                <a:latin typeface="Noto Sans CJK KR Regular"/>
              </a:rPr>
              <a:t>09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073525" y="7607300"/>
            <a:ext cx="2654300" cy="762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300" b="0" i="0" u="none" strike="noStrike" dirty="0">
                <a:solidFill>
                  <a:srgbClr val="000000"/>
                </a:solidFill>
                <a:latin typeface="Noto Sans CJK KR Regular"/>
              </a:rPr>
              <a:t>+ </a:t>
            </a:r>
            <a:r>
              <a:rPr lang="ko-KR" sz="2300" b="0" i="0" u="none" strike="noStrike" dirty="0">
                <a:solidFill>
                  <a:srgbClr val="000000"/>
                </a:solidFill>
                <a:ea typeface="Noto Sans CJK KR Regular"/>
              </a:rPr>
              <a:t>추가정보</a:t>
            </a:r>
          </a:p>
          <a:p>
            <a:pPr lvl="0" algn="ctr">
              <a:lnSpc>
                <a:spcPct val="99600"/>
              </a:lnSpc>
            </a:pPr>
            <a:r>
              <a:rPr lang="en-US" sz="2300" b="0" i="0" u="none" strike="noStrike" dirty="0">
                <a:solidFill>
                  <a:srgbClr val="000000"/>
                </a:solidFill>
                <a:latin typeface="Noto Sans CJK KR Regular"/>
              </a:rPr>
              <a:t>(side-information)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986</Words>
  <Application>Microsoft Office PowerPoint</Application>
  <PresentationFormat>사용자 지정</PresentationFormat>
  <Paragraphs>353</Paragraphs>
  <Slides>28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36" baseType="lpstr">
      <vt:lpstr>NanumSquare Regular</vt:lpstr>
      <vt:lpstr>Noto Sans CJK KR Regular</vt:lpstr>
      <vt:lpstr>Noto Sans CJK KR Medium</vt:lpstr>
      <vt:lpstr>NanumSquare Bold</vt:lpstr>
      <vt:lpstr>NanumSquare ExtraBold</vt:lpstr>
      <vt:lpstr>Calibri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박준형</cp:lastModifiedBy>
  <cp:revision>1</cp:revision>
  <dcterms:created xsi:type="dcterms:W3CDTF">2006-08-16T00:00:00Z</dcterms:created>
  <dcterms:modified xsi:type="dcterms:W3CDTF">2024-12-31T04:35:16Z</dcterms:modified>
</cp:coreProperties>
</file>