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Gmarket Sans Bold" panose="020B0600000101010101" charset="-127"/>
      <p:bold r:id="rId34"/>
    </p:embeddedFont>
    <p:embeddedFont>
      <p:font typeface="Noto Sans CJK KR Regular" panose="020B0600000101010101" charset="-127"/>
      <p:regular r:id="rId35"/>
    </p:embeddedFont>
    <p:embeddedFont>
      <p:font typeface="Pretendard Bold" panose="020B0600000101010101" charset="-127"/>
      <p:bold r:id="rId36"/>
    </p:embeddedFont>
    <p:embeddedFont>
      <p:font typeface="Pretendard Medium" panose="020B0600000101010101" charset="-127"/>
      <p:bold r:id="rId37"/>
    </p:embeddedFont>
    <p:embeddedFont>
      <p:font typeface="Pretendard Regular" panose="020B0600000101010101" charset="-127"/>
      <p:regular r:id="rId38"/>
    </p:embeddedFont>
    <p:embeddedFont>
      <p:font typeface="Pretendard SemiBold" panose="020B0600000101010101" charset="-127"/>
      <p:bold r:id="rId39"/>
    </p:embeddedFont>
    <p:embeddedFont>
      <p:font typeface="맑은 고딕" panose="020B0503020000020004" pitchFamily="50" charset="-127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E8F68F-B19C-4841-A7D8-A4AEF0B2588C}" v="11" dt="2024-08-20T05:00:14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박준형" userId="c1f6725c-1e79-431c-be2a-e1f8b7b33961" providerId="ADAL" clId="{EDE8F68F-B19C-4841-A7D8-A4AEF0B2588C}"/>
    <pc:docChg chg="undo custSel modSld">
      <pc:chgData name="박준형" userId="c1f6725c-1e79-431c-be2a-e1f8b7b33961" providerId="ADAL" clId="{EDE8F68F-B19C-4841-A7D8-A4AEF0B2588C}" dt="2024-08-20T05:01:00.610" v="71" actId="14100"/>
      <pc:docMkLst>
        <pc:docMk/>
      </pc:docMkLst>
      <pc:sldChg chg="delSp mod">
        <pc:chgData name="박준형" userId="c1f6725c-1e79-431c-be2a-e1f8b7b33961" providerId="ADAL" clId="{EDE8F68F-B19C-4841-A7D8-A4AEF0B2588C}" dt="2024-08-19T21:36:03.008" v="41" actId="478"/>
        <pc:sldMkLst>
          <pc:docMk/>
          <pc:sldMk cId="0" sldId="256"/>
        </pc:sldMkLst>
        <pc:spChg chg="del">
          <ac:chgData name="박준형" userId="c1f6725c-1e79-431c-be2a-e1f8b7b33961" providerId="ADAL" clId="{EDE8F68F-B19C-4841-A7D8-A4AEF0B2588C}" dt="2024-08-19T21:36:03.008" v="41" actId="478"/>
          <ac:spMkLst>
            <pc:docMk/>
            <pc:sldMk cId="0" sldId="256"/>
            <ac:spMk id="8" creationId="{78D617B2-60E3-A592-374E-44AEE04C2DB9}"/>
          </ac:spMkLst>
        </pc:spChg>
      </pc:sldChg>
      <pc:sldChg chg="addSp delSp modSp mod">
        <pc:chgData name="박준형" userId="c1f6725c-1e79-431c-be2a-e1f8b7b33961" providerId="ADAL" clId="{EDE8F68F-B19C-4841-A7D8-A4AEF0B2588C}" dt="2024-08-19T21:36:25.674" v="43" actId="14100"/>
        <pc:sldMkLst>
          <pc:docMk/>
          <pc:sldMk cId="0" sldId="262"/>
        </pc:sldMkLst>
        <pc:spChg chg="add del mod">
          <ac:chgData name="박준형" userId="c1f6725c-1e79-431c-be2a-e1f8b7b33961" providerId="ADAL" clId="{EDE8F68F-B19C-4841-A7D8-A4AEF0B2588C}" dt="2024-08-19T21:36:25.674" v="43" actId="14100"/>
          <ac:spMkLst>
            <pc:docMk/>
            <pc:sldMk cId="0" sldId="262"/>
            <ac:spMk id="8" creationId="{00000000-0000-0000-0000-000000000000}"/>
          </ac:spMkLst>
        </pc:spChg>
      </pc:sldChg>
      <pc:sldChg chg="addSp modSp mod">
        <pc:chgData name="박준형" userId="c1f6725c-1e79-431c-be2a-e1f8b7b33961" providerId="ADAL" clId="{EDE8F68F-B19C-4841-A7D8-A4AEF0B2588C}" dt="2024-08-20T05:01:00.610" v="71" actId="14100"/>
        <pc:sldMkLst>
          <pc:docMk/>
          <pc:sldMk cId="0" sldId="264"/>
        </pc:sldMkLst>
        <pc:picChg chg="add mod">
          <ac:chgData name="박준형" userId="c1f6725c-1e79-431c-be2a-e1f8b7b33961" providerId="ADAL" clId="{EDE8F68F-B19C-4841-A7D8-A4AEF0B2588C}" dt="2024-08-20T05:00:21.481" v="65" actId="14100"/>
          <ac:picMkLst>
            <pc:docMk/>
            <pc:sldMk cId="0" sldId="264"/>
            <ac:picMk id="18" creationId="{CC95BFCC-D5A5-1327-129C-B4C957CDD99C}"/>
          </ac:picMkLst>
        </pc:picChg>
        <pc:cxnChg chg="add mod">
          <ac:chgData name="박준형" userId="c1f6725c-1e79-431c-be2a-e1f8b7b33961" providerId="ADAL" clId="{EDE8F68F-B19C-4841-A7D8-A4AEF0B2588C}" dt="2024-08-20T05:01:00.610" v="71" actId="14100"/>
          <ac:cxnSpMkLst>
            <pc:docMk/>
            <pc:sldMk cId="0" sldId="264"/>
            <ac:cxnSpMk id="20" creationId="{FD0B05EA-B303-6181-C9A6-9A48C1F20C31}"/>
          </ac:cxnSpMkLst>
        </pc:cxnChg>
      </pc:sldChg>
      <pc:sldChg chg="modSp mod">
        <pc:chgData name="박준형" userId="c1f6725c-1e79-431c-be2a-e1f8b7b33961" providerId="ADAL" clId="{EDE8F68F-B19C-4841-A7D8-A4AEF0B2588C}" dt="2024-08-20T04:53:55.125" v="60" actId="1076"/>
        <pc:sldMkLst>
          <pc:docMk/>
          <pc:sldMk cId="0" sldId="271"/>
        </pc:sldMkLst>
        <pc:spChg chg="mod">
          <ac:chgData name="박준형" userId="c1f6725c-1e79-431c-be2a-e1f8b7b33961" providerId="ADAL" clId="{EDE8F68F-B19C-4841-A7D8-A4AEF0B2588C}" dt="2024-08-20T04:53:53.708" v="59" actId="20577"/>
          <ac:spMkLst>
            <pc:docMk/>
            <pc:sldMk cId="0" sldId="271"/>
            <ac:spMk id="2" creationId="{00000000-0000-0000-0000-000000000000}"/>
          </ac:spMkLst>
        </pc:spChg>
        <pc:spChg chg="mod">
          <ac:chgData name="박준형" userId="c1f6725c-1e79-431c-be2a-e1f8b7b33961" providerId="ADAL" clId="{EDE8F68F-B19C-4841-A7D8-A4AEF0B2588C}" dt="2024-08-19T21:36:34.652" v="44" actId="14100"/>
          <ac:spMkLst>
            <pc:docMk/>
            <pc:sldMk cId="0" sldId="271"/>
            <ac:spMk id="9" creationId="{00000000-0000-0000-0000-000000000000}"/>
          </ac:spMkLst>
        </pc:spChg>
        <pc:picChg chg="mod">
          <ac:chgData name="박준형" userId="c1f6725c-1e79-431c-be2a-e1f8b7b33961" providerId="ADAL" clId="{EDE8F68F-B19C-4841-A7D8-A4AEF0B2588C}" dt="2024-08-20T04:53:55.125" v="60" actId="1076"/>
          <ac:picMkLst>
            <pc:docMk/>
            <pc:sldMk cId="0" sldId="271"/>
            <ac:picMk id="7" creationId="{00000000-0000-0000-0000-000000000000}"/>
          </ac:picMkLst>
        </pc:picChg>
      </pc:sldChg>
      <pc:sldChg chg="modSp mod">
        <pc:chgData name="박준형" userId="c1f6725c-1e79-431c-be2a-e1f8b7b33961" providerId="ADAL" clId="{EDE8F68F-B19C-4841-A7D8-A4AEF0B2588C}" dt="2024-08-19T21:36:58.280" v="48" actId="14100"/>
        <pc:sldMkLst>
          <pc:docMk/>
          <pc:sldMk cId="0" sldId="285"/>
        </pc:sldMkLst>
        <pc:spChg chg="mod">
          <ac:chgData name="박준형" userId="c1f6725c-1e79-431c-be2a-e1f8b7b33961" providerId="ADAL" clId="{EDE8F68F-B19C-4841-A7D8-A4AEF0B2588C}" dt="2024-08-19T21:36:58.280" v="48" actId="14100"/>
          <ac:spMkLst>
            <pc:docMk/>
            <pc:sldMk cId="0" sldId="285"/>
            <ac:spMk id="7" creationId="{00000000-0000-0000-0000-000000000000}"/>
          </ac:spMkLst>
        </pc:spChg>
      </pc:sldChg>
      <pc:sldChg chg="addSp delSp modSp mod">
        <pc:chgData name="박준형" userId="c1f6725c-1e79-431c-be2a-e1f8b7b33961" providerId="ADAL" clId="{EDE8F68F-B19C-4841-A7D8-A4AEF0B2588C}" dt="2024-08-19T21:37:11.780" v="51" actId="1076"/>
        <pc:sldMkLst>
          <pc:docMk/>
          <pc:sldMk cId="0" sldId="286"/>
        </pc:sldMkLst>
        <pc:spChg chg="mod">
          <ac:chgData name="박준형" userId="c1f6725c-1e79-431c-be2a-e1f8b7b33961" providerId="ADAL" clId="{EDE8F68F-B19C-4841-A7D8-A4AEF0B2588C}" dt="2024-08-19T21:37:11.780" v="51" actId="1076"/>
          <ac:spMkLst>
            <pc:docMk/>
            <pc:sldMk cId="0" sldId="286"/>
            <ac:spMk id="6" creationId="{00000000-0000-0000-0000-000000000000}"/>
          </ac:spMkLst>
        </pc:spChg>
        <pc:spChg chg="add del mod">
          <ac:chgData name="박준형" userId="c1f6725c-1e79-431c-be2a-e1f8b7b33961" providerId="ADAL" clId="{EDE8F68F-B19C-4841-A7D8-A4AEF0B2588C}" dt="2024-08-19T21:31:01.792" v="3" actId="478"/>
          <ac:spMkLst>
            <pc:docMk/>
            <pc:sldMk cId="0" sldId="286"/>
            <ac:spMk id="7" creationId="{20ECD3B2-7F1F-D528-7A3E-FF6DC5694EC1}"/>
          </ac:spMkLst>
        </pc:spChg>
        <pc:spChg chg="add mod">
          <ac:chgData name="박준형" userId="c1f6725c-1e79-431c-be2a-e1f8b7b33961" providerId="ADAL" clId="{EDE8F68F-B19C-4841-A7D8-A4AEF0B2588C}" dt="2024-08-19T21:33:08.842" v="36" actId="1076"/>
          <ac:spMkLst>
            <pc:docMk/>
            <pc:sldMk cId="0" sldId="286"/>
            <ac:spMk id="10" creationId="{87F3B288-669A-D600-2C7D-018944EC7E61}"/>
          </ac:spMkLst>
        </pc:spChg>
        <pc:graphicFrameChg chg="add mod">
          <ac:chgData name="박준형" userId="c1f6725c-1e79-431c-be2a-e1f8b7b33961" providerId="ADAL" clId="{EDE8F68F-B19C-4841-A7D8-A4AEF0B2588C}" dt="2024-08-19T21:31:05.421" v="5"/>
          <ac:graphicFrameMkLst>
            <pc:docMk/>
            <pc:sldMk cId="0" sldId="286"/>
            <ac:graphicFrameMk id="8" creationId="{1852B032-5C39-04DD-C3AD-087D83E35D45}"/>
          </ac:graphicFrameMkLst>
        </pc:graphicFrameChg>
        <pc:graphicFrameChg chg="add del mod">
          <ac:chgData name="박준형" userId="c1f6725c-1e79-431c-be2a-e1f8b7b33961" providerId="ADAL" clId="{EDE8F68F-B19C-4841-A7D8-A4AEF0B2588C}" dt="2024-08-19T21:31:09.661" v="7" actId="478"/>
          <ac:graphicFrameMkLst>
            <pc:docMk/>
            <pc:sldMk cId="0" sldId="286"/>
            <ac:graphicFrameMk id="9" creationId="{374821E1-51A9-13BA-C00B-229609F3CA1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A5A1C-9A51-42CE-A6A5-C6C9D9C404A9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BB041-9CC3-427F-9EBB-07892853C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50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ikidocs.net/115055" TargetMode="External"/><Relationship Id="rId5" Type="http://schemas.openxmlformats.org/officeDocument/2006/relationships/hyperlink" Target="https://velog.io/@jaehyeong/Fine-tuning-Bert-using-Transformers-and-TensorFlow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16400" y="2603500"/>
            <a:ext cx="9842500" cy="2921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76360"/>
              </a:lnSpc>
            </a:pPr>
            <a:r>
              <a:rPr lang="en-US" sz="12500" b="0" i="0" u="none" strike="noStrike" spc="-1200">
                <a:solidFill>
                  <a:srgbClr val="617995"/>
                </a:solidFill>
                <a:latin typeface="Gmarket Sans Bold"/>
              </a:rPr>
              <a:t>BERT</a:t>
            </a:r>
          </a:p>
          <a:p>
            <a:pPr lvl="0" algn="ctr">
              <a:lnSpc>
                <a:spcPct val="76360"/>
              </a:lnSpc>
            </a:pPr>
            <a:r>
              <a:rPr lang="en-US" sz="12500" b="0" i="0" u="none" strike="noStrike" spc="-1200">
                <a:solidFill>
                  <a:srgbClr val="617995"/>
                </a:solidFill>
                <a:latin typeface="Gmarket Sans Bold"/>
              </a:rPr>
              <a:t>fine-tunig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89600" y="8077200"/>
            <a:ext cx="6908800" cy="863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2024-08-20</a:t>
            </a:r>
          </a:p>
          <a:p>
            <a:pPr lvl="0" algn="ctr">
              <a:lnSpc>
                <a:spcPct val="95449"/>
              </a:lnSpc>
            </a:pPr>
            <a:r>
              <a:rPr lang="ko-KR" sz="2700" b="0" i="0" u="none" strike="noStrike" spc="-200">
                <a:solidFill>
                  <a:srgbClr val="000000"/>
                </a:solidFill>
                <a:ea typeface="Pretendard Regular"/>
              </a:rPr>
              <a:t>박준형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577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80000">
            <a:off x="3962400" y="6781800"/>
            <a:ext cx="2413000" cy="18923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24200" y="3378200"/>
            <a:ext cx="11506200" cy="1714500"/>
          </a:xfrm>
          <a:prstGeom prst="rect">
            <a:avLst/>
          </a:prstGeom>
          <a:effectLst>
            <a:outerShdw dist="61266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9600" b="0" i="0" u="none" strike="noStrike" spc="-400">
                <a:solidFill>
                  <a:srgbClr val="000000"/>
                </a:solidFill>
                <a:latin typeface="Pretendard Bold"/>
              </a:rPr>
              <a:t>2.FINE-TUNING?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259300" y="9626600"/>
            <a:ext cx="6350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10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13800" y="8064500"/>
            <a:ext cx="28371800" cy="1739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225800" y="5892800"/>
            <a:ext cx="11303000" cy="635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600" b="0" i="0" u="none" strike="noStrike">
                <a:solidFill>
                  <a:srgbClr val="000000"/>
                </a:solidFill>
                <a:ea typeface="Noto Sans CJK KR Regular"/>
              </a:rPr>
              <a:t>이미</a:t>
            </a:r>
            <a:r>
              <a:rPr lang="en-US" sz="36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0" i="0" u="none" strike="noStrike">
                <a:solidFill>
                  <a:srgbClr val="000000"/>
                </a:solidFill>
                <a:ea typeface="Noto Sans CJK KR Regular"/>
              </a:rPr>
              <a:t>학습된</a:t>
            </a:r>
            <a:r>
              <a:rPr lang="en-US" sz="36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0" i="0" u="none" strike="noStrike">
                <a:solidFill>
                  <a:srgbClr val="000000"/>
                </a:solidFill>
                <a:ea typeface="Noto Sans CJK KR Regular"/>
              </a:rPr>
              <a:t>모델의</a:t>
            </a:r>
            <a:r>
              <a:rPr lang="en-US" sz="36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0" i="0" u="none" strike="noStrike">
                <a:solidFill>
                  <a:srgbClr val="000000"/>
                </a:solidFill>
                <a:ea typeface="Noto Sans CJK KR Regular"/>
              </a:rPr>
              <a:t>하이퍼파라미터</a:t>
            </a:r>
            <a:r>
              <a:rPr lang="en-US" sz="36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0" i="0" u="none" strike="noStrike">
                <a:solidFill>
                  <a:srgbClr val="000000"/>
                </a:solidFill>
                <a:ea typeface="Noto Sans CJK KR Regular"/>
              </a:rPr>
              <a:t>미세조정하여</a:t>
            </a:r>
            <a:r>
              <a:rPr lang="en-US" sz="36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0" i="0" u="none" strike="noStrike">
                <a:solidFill>
                  <a:srgbClr val="000000"/>
                </a:solidFill>
                <a:ea typeface="Noto Sans CJK KR Regular"/>
              </a:rPr>
              <a:t>학습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5727700"/>
            <a:ext cx="5473700" cy="4191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9900" y="1130300"/>
            <a:ext cx="6172200" cy="4775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8400" y="6642100"/>
            <a:ext cx="6172200" cy="3035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00" y="2197100"/>
            <a:ext cx="7607300" cy="37084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5100" y="736600"/>
            <a:ext cx="8191500" cy="1219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6900" b="0" i="0" u="none" strike="noStrike" spc="-300">
                <a:solidFill>
                  <a:srgbClr val="000000"/>
                </a:solidFill>
                <a:latin typeface="Pretendard Bold"/>
              </a:rPr>
              <a:t>FINE-TUNING </a:t>
            </a:r>
            <a:r>
              <a:rPr lang="ko-KR" sz="6900" b="0" i="0" u="none" strike="noStrike" spc="-300">
                <a:solidFill>
                  <a:srgbClr val="000000"/>
                </a:solidFill>
                <a:ea typeface="Pretendard Bold"/>
              </a:rPr>
              <a:t>종류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2222500"/>
            <a:ext cx="8369300" cy="4089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" y="5727700"/>
            <a:ext cx="3810000" cy="1155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800" y="5727700"/>
            <a:ext cx="3810000" cy="1155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374900" y="6832600"/>
            <a:ext cx="939800" cy="482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565900" y="6832600"/>
            <a:ext cx="939800" cy="482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60000">
            <a:off x="7835900" y="1549400"/>
            <a:ext cx="1562100" cy="13335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12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87200" y="4483100"/>
            <a:ext cx="3657600" cy="138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4200" b="0" i="0" u="none" strike="noStrike">
                <a:solidFill>
                  <a:srgbClr val="000000"/>
                </a:solidFill>
                <a:ea typeface="Gmarket Sans Bold"/>
              </a:rPr>
              <a:t>질의</a:t>
            </a:r>
            <a:r>
              <a:rPr lang="en-US" sz="4200" b="0" i="0" u="none" strike="noStrike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4200" b="0" i="0" u="none" strike="noStrike">
                <a:solidFill>
                  <a:srgbClr val="000000"/>
                </a:solidFill>
                <a:ea typeface="Gmarket Sans Bold"/>
              </a:rPr>
              <a:t>응답</a:t>
            </a:r>
            <a:r>
              <a:rPr lang="en-US" sz="4200" b="0" i="0" u="none" strike="noStrike">
                <a:solidFill>
                  <a:srgbClr val="000000"/>
                </a:solidFill>
                <a:latin typeface="Gmarket Sans Bold"/>
              </a:rPr>
              <a:t>(Q&amp;A)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3800" y="7785100"/>
            <a:ext cx="762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1" i="0" u="sng" strike="noStrike">
                <a:solidFill>
                  <a:srgbClr val="000000"/>
                </a:solidFill>
                <a:ea typeface="Noto Sans CJK KR Regular"/>
              </a:rPr>
              <a:t>질문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13400" y="7785100"/>
            <a:ext cx="30480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1" i="0" u="sng" strike="noStrike">
                <a:solidFill>
                  <a:srgbClr val="000000"/>
                </a:solidFill>
                <a:ea typeface="Noto Sans CJK KR Regular"/>
              </a:rPr>
              <a:t>질문이</a:t>
            </a:r>
            <a:r>
              <a:rPr lang="en-US" sz="3000" b="1" i="0" u="sng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sng" strike="noStrike">
                <a:solidFill>
                  <a:srgbClr val="000000"/>
                </a:solidFill>
                <a:ea typeface="Noto Sans CJK KR Regular"/>
              </a:rPr>
              <a:t>포함된</a:t>
            </a:r>
            <a:r>
              <a:rPr lang="en-US" sz="3000" b="1" i="0" u="sng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sng" strike="noStrike">
                <a:solidFill>
                  <a:srgbClr val="000000"/>
                </a:solidFill>
                <a:ea typeface="Noto Sans CJK KR Regular"/>
              </a:rPr>
              <a:t>본문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4600" y="1536700"/>
            <a:ext cx="4737100" cy="30480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65100" y="736600"/>
            <a:ext cx="8191500" cy="1219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6900" b="0" i="0" u="none" strike="noStrike" spc="-300">
                <a:solidFill>
                  <a:srgbClr val="000000"/>
                </a:solidFill>
                <a:latin typeface="Pretendard Bold"/>
              </a:rPr>
              <a:t>FINE-TUNING </a:t>
            </a:r>
            <a:r>
              <a:rPr lang="ko-KR" sz="6900" b="0" i="0" u="none" strike="noStrike" spc="-300">
                <a:solidFill>
                  <a:srgbClr val="000000"/>
                </a:solidFill>
                <a:ea typeface="Pretendard Bold"/>
              </a:rPr>
              <a:t>종류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2984500"/>
            <a:ext cx="6946900" cy="537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340000">
            <a:off x="1181100" y="5283200"/>
            <a:ext cx="3441700" cy="1092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340000">
            <a:off x="3937000" y="5168900"/>
            <a:ext cx="3441700" cy="1092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3800" y="6083300"/>
            <a:ext cx="1981200" cy="19812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13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04200" y="4483100"/>
            <a:ext cx="9359900" cy="201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4200" b="0" i="0" u="none" strike="noStrike">
                <a:solidFill>
                  <a:srgbClr val="000000"/>
                </a:solidFill>
                <a:latin typeface="Gmarket Sans Bold"/>
              </a:rPr>
              <a:t> </a:t>
            </a:r>
            <a:r>
              <a:rPr lang="ko-KR" sz="4200" b="0" i="0" u="none" strike="noStrike">
                <a:solidFill>
                  <a:srgbClr val="000000"/>
                </a:solidFill>
                <a:ea typeface="Gmarket Sans Bold"/>
              </a:rPr>
              <a:t>개체명</a:t>
            </a:r>
            <a:r>
              <a:rPr lang="en-US" sz="4200" b="0" i="0" u="none" strike="noStrike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4200" b="0" i="0" u="none" strike="noStrike">
                <a:solidFill>
                  <a:srgbClr val="000000"/>
                </a:solidFill>
                <a:ea typeface="Gmarket Sans Bold"/>
              </a:rPr>
              <a:t>인식</a:t>
            </a:r>
          </a:p>
          <a:p>
            <a:pPr lvl="0" algn="ctr">
              <a:lnSpc>
                <a:spcPct val="99600"/>
              </a:lnSpc>
            </a:pPr>
            <a:r>
              <a:rPr lang="en-US" sz="4200" b="0" i="0" u="none" strike="noStrike">
                <a:solidFill>
                  <a:srgbClr val="000000"/>
                </a:solidFill>
                <a:latin typeface="Gmarket Sans Bold"/>
              </a:rPr>
              <a:t>(named entityrecognition) NER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78800" y="6629400"/>
            <a:ext cx="34925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5500" b="0" i="0" u="none" strike="noStrike">
                <a:solidFill>
                  <a:srgbClr val="000000"/>
                </a:solidFill>
                <a:latin typeface="Noto Sans CJK KR Regular"/>
              </a:rPr>
              <a:t>Mike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58800" y="6629400"/>
            <a:ext cx="34925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5500" b="0" i="0" u="none" strike="noStrike">
                <a:solidFill>
                  <a:srgbClr val="000000"/>
                </a:solidFill>
                <a:ea typeface="Noto Sans CJK KR Regular"/>
              </a:rPr>
              <a:t>사람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3800" y="7366000"/>
            <a:ext cx="1981200" cy="19812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191500" y="7912100"/>
            <a:ext cx="34925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5500" b="0" i="0" u="none" strike="noStrike">
                <a:solidFill>
                  <a:srgbClr val="000000"/>
                </a:solidFill>
                <a:latin typeface="Noto Sans CJK KR Regular"/>
              </a:rPr>
              <a:t>Aiimi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71500" y="7912100"/>
            <a:ext cx="34925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5500" b="0" i="0" u="none" strike="noStrike">
                <a:solidFill>
                  <a:srgbClr val="000000"/>
                </a:solidFill>
                <a:ea typeface="Noto Sans CJK KR Regular"/>
              </a:rPr>
              <a:t>조직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5100" y="736600"/>
            <a:ext cx="8191500" cy="1219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6900" b="0" i="0" u="none" strike="noStrike" spc="-300">
                <a:solidFill>
                  <a:srgbClr val="000000"/>
                </a:solidFill>
                <a:latin typeface="Pretendard Bold"/>
              </a:rPr>
              <a:t>FINE-TUNING </a:t>
            </a:r>
            <a:r>
              <a:rPr lang="ko-KR" sz="6900" b="0" i="0" u="none" strike="noStrike" spc="-300">
                <a:solidFill>
                  <a:srgbClr val="000000"/>
                </a:solidFill>
                <a:ea typeface="Pretendard Bold"/>
              </a:rPr>
              <a:t>종류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91500" y="4152900"/>
            <a:ext cx="9359900" cy="265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4200" b="0" i="0" u="none" strike="noStrike">
                <a:solidFill>
                  <a:srgbClr val="000000"/>
                </a:solidFill>
                <a:ea typeface="Gmarket Sans Bold"/>
              </a:rPr>
              <a:t>자연어추론</a:t>
            </a:r>
          </a:p>
          <a:p>
            <a:pPr lvl="0" algn="ctr">
              <a:lnSpc>
                <a:spcPct val="99600"/>
              </a:lnSpc>
            </a:pPr>
            <a:r>
              <a:rPr lang="en-US" sz="4200" b="0" i="0" u="none" strike="noStrike">
                <a:solidFill>
                  <a:srgbClr val="000000"/>
                </a:solidFill>
                <a:latin typeface="Gmarket Sans Bold"/>
              </a:rPr>
              <a:t>(natural language inference) NLI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3073400"/>
            <a:ext cx="7543800" cy="37211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5100" y="736600"/>
            <a:ext cx="8191500" cy="1219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6900" b="0" i="0" u="none" strike="noStrike" spc="-300">
                <a:solidFill>
                  <a:srgbClr val="000000"/>
                </a:solidFill>
                <a:latin typeface="Pretendard Bold"/>
              </a:rPr>
              <a:t>FINE-TUNING </a:t>
            </a:r>
            <a:r>
              <a:rPr lang="ko-KR" sz="6900" b="0" i="0" u="none" strike="noStrike" spc="-300">
                <a:solidFill>
                  <a:srgbClr val="000000"/>
                </a:solidFill>
                <a:ea typeface="Pretendard Bold"/>
              </a:rPr>
              <a:t>종류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0" y="2705100"/>
            <a:ext cx="6362700" cy="4876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15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91500" y="4152900"/>
            <a:ext cx="9359900" cy="138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4200" b="0" i="0" u="none" strike="noStrike">
                <a:solidFill>
                  <a:srgbClr val="000000"/>
                </a:solidFill>
                <a:ea typeface="Gmarket Sans Bold"/>
              </a:rPr>
              <a:t>텍스트</a:t>
            </a:r>
            <a:r>
              <a:rPr lang="en-US" sz="4200" b="0" i="0" u="none" strike="noStrike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4200" b="0" i="0" u="none" strike="noStrike">
                <a:solidFill>
                  <a:srgbClr val="000000"/>
                </a:solidFill>
                <a:ea typeface="Gmarket Sans Bold"/>
              </a:rPr>
              <a:t>분류</a:t>
            </a:r>
            <a:r>
              <a:rPr lang="en-US" sz="4200" b="0" i="0" u="none" strike="noStrike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4200" b="0" i="0" u="none" strike="noStrike">
                <a:solidFill>
                  <a:srgbClr val="000000"/>
                </a:solidFill>
                <a:ea typeface="Gmarket Sans Bold"/>
              </a:rPr>
              <a:t>유형</a:t>
            </a:r>
          </a:p>
          <a:p>
            <a:pPr lvl="0" algn="ctr">
              <a:lnSpc>
                <a:spcPct val="99600"/>
              </a:lnSpc>
            </a:pPr>
            <a:r>
              <a:rPr lang="en-US" sz="4200" b="0" i="0" u="none" strike="noStrike">
                <a:solidFill>
                  <a:srgbClr val="000000"/>
                </a:solidFill>
                <a:latin typeface="Gmarket Sans Bold"/>
              </a:rPr>
              <a:t>(Single Text Classification)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5100" y="736600"/>
            <a:ext cx="8191500" cy="1219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6900" b="0" i="0" u="none" strike="noStrike" spc="-300">
                <a:solidFill>
                  <a:srgbClr val="000000"/>
                </a:solidFill>
                <a:latin typeface="Pretendard Bold"/>
              </a:rPr>
              <a:t>FINE-TUNING </a:t>
            </a:r>
            <a:r>
              <a:rPr lang="ko-KR" sz="6900" b="0" i="0" u="none" strike="noStrike" spc="-300">
                <a:solidFill>
                  <a:srgbClr val="000000"/>
                </a:solidFill>
                <a:ea typeface="Pretendard Bold"/>
              </a:rPr>
              <a:t>종류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4200" y="2247900"/>
            <a:ext cx="9359900" cy="5854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4200" b="0" i="0" u="none" strike="noStrike" dirty="0">
                <a:solidFill>
                  <a:srgbClr val="000000"/>
                </a:solidFill>
                <a:ea typeface="Gmarket Sans Bold"/>
              </a:rPr>
              <a:t>출력된</a:t>
            </a:r>
            <a:r>
              <a:rPr lang="en-US" sz="4200" b="0" i="0" u="none" strike="noStrike" dirty="0">
                <a:solidFill>
                  <a:srgbClr val="000000"/>
                </a:solidFill>
                <a:latin typeface="Gmarket Sans Bold"/>
              </a:rPr>
              <a:t> [CLS] </a:t>
            </a:r>
          </a:p>
          <a:p>
            <a:pPr lvl="0" algn="ctr">
              <a:lnSpc>
                <a:spcPct val="99600"/>
              </a:lnSpc>
            </a:pPr>
            <a:endParaRPr lang="en-US" altLang="ko-KR" sz="4200" b="0" i="0" u="none" strike="noStrike" dirty="0">
              <a:solidFill>
                <a:srgbClr val="000000"/>
              </a:solidFill>
              <a:ea typeface="Gmarket Sans Bold"/>
            </a:endParaRPr>
          </a:p>
          <a:p>
            <a:pPr lvl="0" algn="ctr">
              <a:lnSpc>
                <a:spcPct val="99600"/>
              </a:lnSpc>
            </a:pPr>
            <a:endParaRPr lang="en-US" altLang="ko-KR" sz="4200" dirty="0">
              <a:solidFill>
                <a:srgbClr val="000000"/>
              </a:solidFill>
              <a:ea typeface="Gmarket Sans Bold"/>
            </a:endParaRPr>
          </a:p>
          <a:p>
            <a:pPr lvl="0" algn="ctr">
              <a:lnSpc>
                <a:spcPct val="99600"/>
              </a:lnSpc>
            </a:pPr>
            <a:endParaRPr lang="en-US" altLang="ko-KR" sz="4200" b="0" i="0" u="none" strike="noStrike" dirty="0">
              <a:solidFill>
                <a:srgbClr val="000000"/>
              </a:solidFill>
              <a:ea typeface="Gmarket Sans Bold"/>
            </a:endParaRPr>
          </a:p>
          <a:p>
            <a:pPr lvl="0" algn="ctr">
              <a:lnSpc>
                <a:spcPct val="99600"/>
              </a:lnSpc>
            </a:pPr>
            <a:endParaRPr lang="en-US" altLang="ko-KR" sz="4200" dirty="0">
              <a:solidFill>
                <a:srgbClr val="000000"/>
              </a:solidFill>
              <a:ea typeface="Gmarket Sans Bold"/>
            </a:endParaRPr>
          </a:p>
          <a:p>
            <a:pPr lvl="0" algn="ctr">
              <a:lnSpc>
                <a:spcPct val="99600"/>
              </a:lnSpc>
            </a:pPr>
            <a:endParaRPr lang="en-US" altLang="ko-KR" sz="4200" b="0" i="0" u="none" strike="noStrike" dirty="0">
              <a:solidFill>
                <a:srgbClr val="000000"/>
              </a:solidFill>
              <a:ea typeface="Gmarket Sans Bold"/>
            </a:endParaRPr>
          </a:p>
          <a:p>
            <a:pPr lvl="0" algn="ctr">
              <a:lnSpc>
                <a:spcPct val="99600"/>
              </a:lnSpc>
            </a:pPr>
            <a:r>
              <a:rPr lang="ko-KR" sz="4200" b="0" i="0" u="none" strike="noStrike" dirty="0">
                <a:solidFill>
                  <a:srgbClr val="000000"/>
                </a:solidFill>
                <a:ea typeface="Gmarket Sans Bold"/>
              </a:rPr>
              <a:t>입력</a:t>
            </a:r>
            <a:r>
              <a:rPr lang="en-US" sz="4200" b="0" i="0" u="none" strike="noStrike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4200" b="0" i="0" u="none" strike="noStrike" dirty="0">
                <a:solidFill>
                  <a:srgbClr val="000000"/>
                </a:solidFill>
                <a:ea typeface="Gmarket Sans Bold"/>
              </a:rPr>
              <a:t>문장의</a:t>
            </a:r>
            <a:r>
              <a:rPr lang="en-US" sz="4200" b="0" i="0" u="none" strike="noStrike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4200" b="0" i="0" u="none" strike="noStrike" dirty="0">
                <a:solidFill>
                  <a:srgbClr val="000000"/>
                </a:solidFill>
                <a:ea typeface="Gmarket Sans Bold"/>
              </a:rPr>
              <a:t>전체적인</a:t>
            </a:r>
            <a:r>
              <a:rPr lang="en-US" sz="4200" b="0" i="0" u="none" strike="noStrike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4200" b="0" i="0" u="none" strike="noStrike" dirty="0">
                <a:solidFill>
                  <a:srgbClr val="000000"/>
                </a:solidFill>
                <a:ea typeface="Gmarket Sans Bold"/>
              </a:rPr>
              <a:t>의미를</a:t>
            </a:r>
            <a:r>
              <a:rPr lang="en-US" sz="4200" b="0" i="0" u="none" strike="noStrike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4200" b="0" i="0" u="none" strike="noStrike" dirty="0">
                <a:solidFill>
                  <a:srgbClr val="000000"/>
                </a:solidFill>
                <a:ea typeface="Gmarket Sans Bold"/>
              </a:rPr>
              <a:t>요약한</a:t>
            </a:r>
            <a:r>
              <a:rPr lang="en-US" sz="4200" b="0" i="0" u="none" strike="noStrike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4200" b="0" i="0" u="none" strike="noStrike" dirty="0">
                <a:solidFill>
                  <a:srgbClr val="000000"/>
                </a:solidFill>
                <a:ea typeface="Gmarket Sans Bold"/>
              </a:rPr>
              <a:t>벡터로</a:t>
            </a:r>
            <a:r>
              <a:rPr lang="en-US" sz="4200" b="0" i="0" u="none" strike="noStrike" dirty="0">
                <a:solidFill>
                  <a:srgbClr val="000000"/>
                </a:solidFill>
                <a:latin typeface="Gmarket Sans Bold"/>
              </a:rPr>
              <a:t> </a:t>
            </a:r>
            <a:r>
              <a:rPr lang="ko-KR" sz="4200" b="0" i="0" u="none" strike="noStrike" dirty="0">
                <a:solidFill>
                  <a:srgbClr val="000000"/>
                </a:solidFill>
                <a:ea typeface="Gmarket Sans Bold"/>
              </a:rPr>
              <a:t>사용</a:t>
            </a:r>
            <a:r>
              <a:rPr lang="en-US" sz="4200" b="0" i="0" u="none" strike="noStrike" dirty="0">
                <a:solidFill>
                  <a:srgbClr val="000000"/>
                </a:solidFill>
                <a:latin typeface="Gmarket Sans Bold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" y="2984500"/>
            <a:ext cx="6172200" cy="4724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1772900" y="3511550"/>
            <a:ext cx="2222500" cy="2222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00" y="2743200"/>
            <a:ext cx="2997200" cy="30861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068800" y="9613900"/>
            <a:ext cx="6985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16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5100" y="736600"/>
            <a:ext cx="8191500" cy="1219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6900" b="0" i="0" u="none" strike="noStrike" spc="-300">
                <a:solidFill>
                  <a:srgbClr val="000000"/>
                </a:solidFill>
                <a:latin typeface="Pretendard Bold"/>
              </a:rPr>
              <a:t>FINE-TUNING </a:t>
            </a:r>
            <a:r>
              <a:rPr lang="ko-KR" sz="6900" b="0" i="0" u="none" strike="noStrike" spc="-300">
                <a:solidFill>
                  <a:srgbClr val="000000"/>
                </a:solidFill>
                <a:ea typeface="Pretendard Bold"/>
              </a:rPr>
              <a:t>종류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1244600"/>
            <a:ext cx="18249900" cy="79883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4700"/>
            <a:ext cx="9613900" cy="8750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200" y="3810000"/>
            <a:ext cx="1346200" cy="673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3300" y="812800"/>
            <a:ext cx="7645400" cy="334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5700" y="762000"/>
            <a:ext cx="6172200" cy="3111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0800000">
            <a:off x="5638800" y="6451600"/>
            <a:ext cx="5029200" cy="2717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18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50600" y="3987800"/>
            <a:ext cx="63500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신경망에서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말하는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완전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연결층을</a:t>
            </a: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0" i="0" u="none" strike="noStrike">
                <a:solidFill>
                  <a:srgbClr val="000000"/>
                </a:solidFill>
                <a:ea typeface="Noto Sans CJK KR Regular"/>
              </a:rPr>
              <a:t>의미</a:t>
            </a:r>
          </a:p>
          <a:p>
            <a:pPr lvl="0" algn="ctr">
              <a:lnSpc>
                <a:spcPct val="99600"/>
              </a:lnSpc>
            </a:pPr>
            <a:r>
              <a:rPr lang="en-US" sz="3000" b="0" i="0" u="none" strike="noStrike">
                <a:solidFill>
                  <a:srgbClr val="000000"/>
                </a:solidFill>
                <a:latin typeface="Noto Sans CJK KR Regular"/>
              </a:rPr>
              <a:t>(fully connected layer)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29900" y="6477000"/>
            <a:ext cx="7366000" cy="1244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800" b="0" i="0" u="none" strike="noStrike">
                <a:solidFill>
                  <a:srgbClr val="000000"/>
                </a:solidFill>
                <a:latin typeface="Noto Sans CJK KR Regular"/>
              </a:rPr>
              <a:t>label 0(</a:t>
            </a:r>
            <a:r>
              <a:rPr lang="ko-KR" sz="3800" b="0" i="0" u="none" strike="noStrike">
                <a:solidFill>
                  <a:srgbClr val="000000"/>
                </a:solidFill>
                <a:ea typeface="Noto Sans CJK KR Regular"/>
              </a:rPr>
              <a:t>국방</a:t>
            </a:r>
            <a:r>
              <a:rPr lang="en-US" sz="3800" b="0" i="0" u="none" strike="noStrike">
                <a:solidFill>
                  <a:srgbClr val="000000"/>
                </a:solidFill>
                <a:latin typeface="Noto Sans CJK KR Regular"/>
              </a:rPr>
              <a:t> x) </a:t>
            </a:r>
            <a:r>
              <a:rPr lang="ko-KR" sz="3800" b="0" i="0" u="none" strike="noStrike">
                <a:solidFill>
                  <a:srgbClr val="000000"/>
                </a:solidFill>
                <a:ea typeface="Noto Sans CJK KR Regular"/>
              </a:rPr>
              <a:t>확률</a:t>
            </a:r>
            <a:r>
              <a:rPr lang="en-US" sz="3800" b="0" i="0" u="none" strike="noStrike">
                <a:solidFill>
                  <a:srgbClr val="000000"/>
                </a:solidFill>
                <a:latin typeface="Noto Sans CJK KR Regular"/>
              </a:rPr>
              <a:t>: 0.98117644</a:t>
            </a:r>
          </a:p>
          <a:p>
            <a:pPr lvl="0" algn="ctr">
              <a:lnSpc>
                <a:spcPct val="99600"/>
              </a:lnSpc>
            </a:pPr>
            <a:r>
              <a:rPr lang="en-US" sz="3800" b="0" i="0" u="none" strike="noStrike">
                <a:solidFill>
                  <a:srgbClr val="000000"/>
                </a:solidFill>
                <a:latin typeface="Noto Sans CJK KR Regular"/>
              </a:rPr>
              <a:t>label 1(</a:t>
            </a:r>
            <a:r>
              <a:rPr lang="ko-KR" sz="3800" b="0" i="0" u="none" strike="noStrike">
                <a:solidFill>
                  <a:srgbClr val="000000"/>
                </a:solidFill>
                <a:ea typeface="Noto Sans CJK KR Regular"/>
              </a:rPr>
              <a:t>국방</a:t>
            </a:r>
            <a:r>
              <a:rPr lang="en-US" sz="3800" b="0" i="0" u="none" strike="noStrike">
                <a:solidFill>
                  <a:srgbClr val="000000"/>
                </a:solidFill>
                <a:latin typeface="Noto Sans CJK KR Regular"/>
              </a:rPr>
              <a:t> o) </a:t>
            </a:r>
            <a:r>
              <a:rPr lang="ko-KR" sz="3800" b="0" i="0" u="none" strike="noStrike">
                <a:solidFill>
                  <a:srgbClr val="000000"/>
                </a:solidFill>
                <a:ea typeface="Noto Sans CJK KR Regular"/>
              </a:rPr>
              <a:t>확률</a:t>
            </a:r>
            <a:r>
              <a:rPr lang="en-US" sz="3800" b="0" i="0" u="none" strike="noStrike">
                <a:solidFill>
                  <a:srgbClr val="000000"/>
                </a:solidFill>
                <a:latin typeface="Noto Sans CJK KR Regular"/>
              </a:rPr>
              <a:t>: 0.1882362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850900"/>
            <a:ext cx="12433300" cy="3708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19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00" y="5448300"/>
            <a:ext cx="13144500" cy="3467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900" y="7759700"/>
            <a:ext cx="10312400" cy="114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300000">
            <a:off x="2857500" y="4864100"/>
            <a:ext cx="4648200" cy="1930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3800" y="4064000"/>
            <a:ext cx="2413000" cy="114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2700" y="8331200"/>
            <a:ext cx="10312400" cy="114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6300000">
            <a:off x="9956800" y="5219700"/>
            <a:ext cx="5156200" cy="1930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1100" y="4140200"/>
            <a:ext cx="2476500" cy="114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5400000">
            <a:off x="6959600" y="5880100"/>
            <a:ext cx="4356100" cy="127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54600" y="1651000"/>
            <a:ext cx="8191500" cy="863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ko-KR" sz="6900" b="0" i="0" u="none" strike="noStrike" spc="-300">
                <a:solidFill>
                  <a:srgbClr val="000000"/>
                </a:solidFill>
                <a:ea typeface="Pretendard Bold"/>
              </a:rPr>
              <a:t>목차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577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78300" y="5702300"/>
            <a:ext cx="4610100" cy="685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2050"/>
              </a:lnSpc>
            </a:pPr>
            <a:r>
              <a:rPr lang="en-US" sz="3900" b="0" i="0" u="none" strike="noStrike" spc="-300">
                <a:solidFill>
                  <a:srgbClr val="545454"/>
                </a:solidFill>
                <a:latin typeface="Pretendard Medium"/>
              </a:rPr>
              <a:t>BERT fine-tuning </a:t>
            </a:r>
            <a:r>
              <a:rPr lang="ko-KR" sz="3900" b="0" i="0" u="none" strike="noStrike" spc="-300">
                <a:solidFill>
                  <a:srgbClr val="545454"/>
                </a:solidFill>
                <a:ea typeface="Pretendard Medium"/>
              </a:rPr>
              <a:t>종류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0700" y="5600700"/>
            <a:ext cx="977900" cy="863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2050"/>
              </a:lnSpc>
            </a:pPr>
            <a:r>
              <a:rPr lang="en-US" sz="4900" b="0" i="0" u="none" strike="noStrike" spc="-300">
                <a:solidFill>
                  <a:srgbClr val="617995"/>
                </a:solidFill>
                <a:latin typeface="Pretendard SemiBold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39600" y="3962400"/>
            <a:ext cx="3479800" cy="685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2050"/>
              </a:lnSpc>
            </a:pPr>
            <a:r>
              <a:rPr lang="en-US" sz="3900" b="0" i="0" u="none" strike="noStrike" spc="-300">
                <a:solidFill>
                  <a:srgbClr val="545454"/>
                </a:solidFill>
                <a:latin typeface="Pretendard Medium"/>
              </a:rPr>
              <a:t>fine-tuning </a:t>
            </a:r>
            <a:r>
              <a:rPr lang="ko-KR" sz="3900" b="0" i="0" u="none" strike="noStrike" spc="-300">
                <a:solidFill>
                  <a:srgbClr val="545454"/>
                </a:solidFill>
                <a:ea typeface="Pretendard Medium"/>
              </a:rPr>
              <a:t>적용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22000" y="3848100"/>
            <a:ext cx="508000" cy="863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2050"/>
              </a:lnSpc>
            </a:pPr>
            <a:r>
              <a:rPr lang="en-US" sz="4900" b="0" i="0" u="none" strike="noStrike" spc="-300">
                <a:solidFill>
                  <a:srgbClr val="617995"/>
                </a:solidFill>
                <a:latin typeface="Pretendard SemiBold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39600" y="5537200"/>
            <a:ext cx="3517900" cy="685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2050"/>
              </a:lnSpc>
            </a:pPr>
            <a:r>
              <a:rPr lang="en-US" sz="3900" b="0" i="0" u="none" strike="noStrike" spc="-300">
                <a:solidFill>
                  <a:srgbClr val="545454"/>
                </a:solidFill>
                <a:latin typeface="Pretendard Medium"/>
              </a:rPr>
              <a:t> Q&amp;A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22000" y="5435600"/>
            <a:ext cx="977900" cy="863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2050"/>
              </a:lnSpc>
            </a:pPr>
            <a:r>
              <a:rPr lang="en-US" sz="4900" b="0" i="0" u="none" strike="noStrike" spc="-300">
                <a:solidFill>
                  <a:srgbClr val="617995"/>
                </a:solidFill>
                <a:latin typeface="Pretendard SemiBold"/>
              </a:rPr>
              <a:t>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8300" y="3975100"/>
            <a:ext cx="4610100" cy="685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2050"/>
              </a:lnSpc>
            </a:pPr>
            <a:r>
              <a:rPr lang="ko-KR" sz="3900" b="0" i="0" u="none" strike="noStrike" spc="-300">
                <a:solidFill>
                  <a:srgbClr val="545454"/>
                </a:solidFill>
                <a:ea typeface="Pretendard Medium"/>
              </a:rPr>
              <a:t>간단한</a:t>
            </a:r>
            <a:r>
              <a:rPr lang="en-US" sz="3900" b="0" i="0" u="none" strike="noStrike" spc="-300">
                <a:solidFill>
                  <a:srgbClr val="545454"/>
                </a:solidFill>
                <a:latin typeface="Pretendard Medium"/>
              </a:rPr>
              <a:t> BERT </a:t>
            </a:r>
            <a:r>
              <a:rPr lang="ko-KR" sz="3900" b="0" i="0" u="none" strike="noStrike" spc="-300">
                <a:solidFill>
                  <a:srgbClr val="545454"/>
                </a:solidFill>
                <a:ea typeface="Pretendard Medium"/>
              </a:rPr>
              <a:t>소개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60700" y="3873500"/>
            <a:ext cx="977900" cy="863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2050"/>
              </a:lnSpc>
            </a:pPr>
            <a:r>
              <a:rPr lang="en-US" sz="4900" b="0" i="0" u="none" strike="noStrike" spc="-300">
                <a:solidFill>
                  <a:srgbClr val="617995"/>
                </a:solidFill>
                <a:latin typeface="Pretendard SemiBold"/>
              </a:rPr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24200" y="3378200"/>
            <a:ext cx="11506200" cy="1714500"/>
          </a:xfrm>
          <a:prstGeom prst="rect">
            <a:avLst/>
          </a:prstGeom>
          <a:effectLst>
            <a:outerShdw dist="61266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9600" b="0" i="0" u="none" strike="noStrike" spc="-400">
                <a:solidFill>
                  <a:srgbClr val="000000"/>
                </a:solidFill>
                <a:latin typeface="Pretendard Bold"/>
              </a:rPr>
              <a:t>3.FINE-TUNING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0900"/>
            <a:ext cx="11696700" cy="4406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600" y="3111500"/>
            <a:ext cx="9486900" cy="60452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2159000"/>
            <a:ext cx="17627600" cy="4673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9800"/>
            <a:ext cx="17437100" cy="7721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03300"/>
            <a:ext cx="17716500" cy="6781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" y="952500"/>
            <a:ext cx="18249900" cy="7239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914400"/>
            <a:ext cx="13639800" cy="6096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6388100"/>
            <a:ext cx="11772900" cy="3352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0"/>
            <a:ext cx="10248900" cy="3098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900" y="3695700"/>
            <a:ext cx="11760200" cy="55372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11049000" cy="3035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3378200"/>
            <a:ext cx="10007600" cy="5435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028700"/>
            <a:ext cx="9296400" cy="6578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899400"/>
            <a:ext cx="11404600" cy="1371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1450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29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0500" y="3187700"/>
            <a:ext cx="9004300" cy="5168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600" y="635000"/>
            <a:ext cx="617220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1577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90900" y="3378200"/>
            <a:ext cx="11506200" cy="1714500"/>
          </a:xfrm>
          <a:prstGeom prst="rect">
            <a:avLst/>
          </a:prstGeom>
          <a:effectLst>
            <a:outerShdw dist="61266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9600" b="0" i="0" u="none" strike="noStrike" spc="-400">
                <a:solidFill>
                  <a:srgbClr val="000000"/>
                </a:solidFill>
                <a:latin typeface="Pretendard Bold"/>
              </a:rPr>
              <a:t>1.BERT?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35700" y="6184900"/>
            <a:ext cx="5816600" cy="1422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3000" b="1" i="0" u="none" strike="noStrike" dirty="0">
                <a:solidFill>
                  <a:srgbClr val="000000"/>
                </a:solidFill>
                <a:latin typeface="Noto Sans CJK KR Regular"/>
              </a:rPr>
              <a:t>2018</a:t>
            </a:r>
            <a:r>
              <a:rPr lang="ko-KR" sz="3000" b="1" i="0" u="none" strike="noStrike" dirty="0">
                <a:solidFill>
                  <a:srgbClr val="000000"/>
                </a:solidFill>
                <a:ea typeface="Noto Sans CJK KR Regular"/>
              </a:rPr>
              <a:t>년에</a:t>
            </a:r>
            <a:r>
              <a:rPr lang="en-US" sz="3000" b="1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 dirty="0">
                <a:solidFill>
                  <a:srgbClr val="000000"/>
                </a:solidFill>
                <a:ea typeface="Noto Sans CJK KR Regular"/>
              </a:rPr>
              <a:t>구글이</a:t>
            </a:r>
            <a:r>
              <a:rPr lang="en-US" sz="3000" b="1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 dirty="0">
                <a:solidFill>
                  <a:srgbClr val="000000"/>
                </a:solidFill>
                <a:ea typeface="Noto Sans CJK KR Regular"/>
              </a:rPr>
              <a:t>공개한</a:t>
            </a:r>
            <a:r>
              <a:rPr lang="en-US" sz="3000" b="1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 dirty="0">
                <a:solidFill>
                  <a:srgbClr val="000000"/>
                </a:solidFill>
                <a:ea typeface="Noto Sans CJK KR Regular"/>
              </a:rPr>
              <a:t>사전</a:t>
            </a:r>
            <a:r>
              <a:rPr lang="en-US" sz="3000" b="1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 dirty="0">
                <a:solidFill>
                  <a:srgbClr val="000000"/>
                </a:solidFill>
                <a:ea typeface="Noto Sans CJK KR Regular"/>
              </a:rPr>
              <a:t>훈련된</a:t>
            </a:r>
          </a:p>
          <a:p>
            <a:pPr lvl="0" algn="ctr">
              <a:lnSpc>
                <a:spcPct val="99600"/>
              </a:lnSpc>
            </a:pPr>
            <a:r>
              <a:rPr lang="ko-KR" sz="3000" b="1" i="0" u="none" strike="noStrike" dirty="0">
                <a:solidFill>
                  <a:srgbClr val="000000"/>
                </a:solidFill>
                <a:ea typeface="Noto Sans CJK KR Regular"/>
              </a:rPr>
              <a:t>자연어</a:t>
            </a:r>
            <a:r>
              <a:rPr lang="en-US" sz="3000" b="1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 dirty="0">
                <a:solidFill>
                  <a:srgbClr val="000000"/>
                </a:solidFill>
                <a:ea typeface="Noto Sans CJK KR Regular"/>
              </a:rPr>
              <a:t>처리</a:t>
            </a:r>
            <a:r>
              <a:rPr lang="en-US" sz="3000" b="1" i="0" u="none" strike="noStrike" dirty="0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 dirty="0">
                <a:solidFill>
                  <a:srgbClr val="000000"/>
                </a:solidFill>
                <a:ea typeface="Noto Sans CJK KR Regular"/>
              </a:rPr>
              <a:t>모델</a:t>
            </a:r>
            <a:r>
              <a:rPr lang="en-US" sz="3000" b="1" i="0" u="none" strike="noStrike" dirty="0">
                <a:solidFill>
                  <a:srgbClr val="000000"/>
                </a:solidFill>
                <a:latin typeface="Noto Sans CJK KR Regular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40200" y="4000500"/>
            <a:ext cx="10007600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76360"/>
              </a:lnSpc>
            </a:pPr>
            <a:r>
              <a:rPr lang="en-US" sz="21400" b="0" i="0" u="none" strike="noStrike">
                <a:solidFill>
                  <a:srgbClr val="617995"/>
                </a:solidFill>
                <a:latin typeface="Gmarket Sans Bold"/>
              </a:rPr>
              <a:t>Q&amp;A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700" y="5880100"/>
            <a:ext cx="3352800" cy="1955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068800" y="9588500"/>
            <a:ext cx="7747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 dirty="0">
                <a:solidFill>
                  <a:srgbClr val="000000"/>
                </a:solidFill>
                <a:latin typeface="Pretendard Regular"/>
              </a:rPr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41900" y="4445000"/>
            <a:ext cx="8204200" cy="1320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ko-KR" sz="7500" b="0" i="0" u="none" strike="noStrike" spc="-300" dirty="0">
                <a:solidFill>
                  <a:srgbClr val="000000"/>
                </a:solidFill>
                <a:ea typeface="Pretendard Bold"/>
              </a:rPr>
              <a:t>감사합니다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145000" y="9607176"/>
            <a:ext cx="6985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 dirty="0">
                <a:solidFill>
                  <a:srgbClr val="000000"/>
                </a:solidFill>
                <a:latin typeface="Pretendard Regular"/>
              </a:rPr>
              <a:t>31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87F3B288-669A-D600-2C7D-018944EC7E61}"/>
              </a:ext>
            </a:extLst>
          </p:cNvPr>
          <p:cNvSpPr txBox="1"/>
          <p:nvPr/>
        </p:nvSpPr>
        <p:spPr>
          <a:xfrm>
            <a:off x="14554200" y="8648700"/>
            <a:ext cx="3733800" cy="1320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ko-KR" altLang="en-US" sz="1400" b="0" i="0" u="none" strike="noStrike" spc="-300" dirty="0">
                <a:solidFill>
                  <a:srgbClr val="000000"/>
                </a:solidFill>
                <a:latin typeface="+mn-ea"/>
              </a:rPr>
              <a:t>참고</a:t>
            </a:r>
            <a:endParaRPr lang="en-US" altLang="ko-KR" sz="1400" b="0" i="0" u="none" strike="noStrike" spc="-300" dirty="0">
              <a:solidFill>
                <a:srgbClr val="000000"/>
              </a:solidFill>
              <a:latin typeface="+mn-ea"/>
            </a:endParaRPr>
          </a:p>
          <a:p>
            <a:pPr lvl="0" algn="ctr">
              <a:lnSpc>
                <a:spcPct val="83000"/>
              </a:lnSpc>
            </a:pPr>
            <a:r>
              <a:rPr lang="en-US" altLang="ko-KR" sz="1400" b="0" i="0" u="none" strike="noStrike" spc="-300" dirty="0">
                <a:solidFill>
                  <a:srgbClr val="000000"/>
                </a:solidFill>
                <a:latin typeface="+mn-ea"/>
                <a:hlinkClick r:id="rId5"/>
              </a:rPr>
              <a:t>https://velog.io/@jaehyeong/Fine-tuning-Bert-using-Transformers-and-TensorFlow</a:t>
            </a:r>
            <a:endParaRPr lang="en-US" altLang="ko-KR" sz="1400" b="0" i="0" u="none" strike="noStrike" spc="-300" dirty="0">
              <a:solidFill>
                <a:srgbClr val="000000"/>
              </a:solidFill>
              <a:latin typeface="+mn-ea"/>
            </a:endParaRPr>
          </a:p>
          <a:p>
            <a:pPr lvl="0" algn="ctr">
              <a:lnSpc>
                <a:spcPct val="83000"/>
              </a:lnSpc>
            </a:pPr>
            <a:r>
              <a:rPr lang="en-US" altLang="ko-KR" sz="1400" b="0" i="0" u="none" strike="noStrike" spc="-300" dirty="0">
                <a:solidFill>
                  <a:srgbClr val="000000"/>
                </a:solidFill>
                <a:latin typeface="+mn-ea"/>
                <a:hlinkClick r:id="rId6"/>
              </a:rPr>
              <a:t>https://wikidocs.net/115055</a:t>
            </a:r>
            <a:endParaRPr lang="en-US" altLang="ko-KR" sz="1400" spc="-300" dirty="0">
              <a:solidFill>
                <a:srgbClr val="000000"/>
              </a:solidFill>
              <a:latin typeface="+mn-ea"/>
            </a:endParaRPr>
          </a:p>
          <a:p>
            <a:pPr lvl="0" algn="ctr">
              <a:lnSpc>
                <a:spcPct val="83000"/>
              </a:lnSpc>
            </a:pPr>
            <a:endParaRPr lang="ko-KR" sz="1400" b="0" i="0" u="none" strike="noStrike" spc="-300" dirty="0">
              <a:solidFill>
                <a:srgbClr val="0000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" y="3556000"/>
            <a:ext cx="9144000" cy="4305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7810500"/>
            <a:ext cx="7594600" cy="12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775200" y="8191500"/>
            <a:ext cx="635000" cy="36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1577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2298700" y="723900"/>
            <a:ext cx="11506200" cy="1714500"/>
          </a:xfrm>
          <a:prstGeom prst="rect">
            <a:avLst/>
          </a:prstGeom>
          <a:effectLst>
            <a:outerShdw dist="61266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9600" b="0" i="0" u="none" strike="noStrike" spc="-400">
                <a:solidFill>
                  <a:srgbClr val="000000"/>
                </a:solidFill>
                <a:latin typeface="Pretendard Bold"/>
              </a:rPr>
              <a:t>BERT?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48500" y="5727700"/>
            <a:ext cx="11493500" cy="1917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: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두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개의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문장을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구분하기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위한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임베딩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. </a:t>
            </a:r>
          </a:p>
          <a:p>
            <a:pPr lvl="0" algn="ctr">
              <a:lnSpc>
                <a:spcPct val="116199"/>
              </a:lnSpc>
            </a:pP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:   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위치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정보를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학습하기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위한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임베딩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. </a:t>
            </a:r>
          </a:p>
          <a:p>
            <a:pPr lvl="0" algn="ctr">
              <a:lnSpc>
                <a:spcPct val="116199"/>
              </a:lnSpc>
            </a:pP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:   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실질적인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입력이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되는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워드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600" b="1" i="0" u="none" strike="noStrike">
                <a:solidFill>
                  <a:srgbClr val="000000"/>
                </a:solidFill>
                <a:ea typeface="Noto Sans CJK KR Regular"/>
              </a:rPr>
              <a:t>임베딩</a:t>
            </a:r>
            <a:r>
              <a:rPr lang="en-US" sz="3600" b="1" i="0" u="none" strike="noStrike">
                <a:solidFill>
                  <a:srgbClr val="000000"/>
                </a:solidFill>
                <a:latin typeface="Noto Sans CJK KR Regular"/>
              </a:rPr>
              <a:t>. 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59200" y="8699500"/>
            <a:ext cx="27051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000" b="1" i="0" u="none" strike="noStrike">
                <a:solidFill>
                  <a:srgbClr val="000000"/>
                </a:solidFill>
                <a:ea typeface="Noto Sans CJK KR Regular"/>
              </a:rPr>
              <a:t>입력</a:t>
            </a:r>
            <a:r>
              <a:rPr lang="en-US" sz="30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>
                <a:solidFill>
                  <a:srgbClr val="000000"/>
                </a:solidFill>
                <a:ea typeface="Noto Sans CJK KR Regular"/>
              </a:rPr>
              <a:t>문장</a:t>
            </a:r>
            <a:r>
              <a:rPr lang="en-US" sz="3000" b="1" i="0" u="none" strike="noStrike">
                <a:solidFill>
                  <a:srgbClr val="000000"/>
                </a:solidFill>
                <a:latin typeface="Noto Sans CJK KR Regular"/>
              </a:rPr>
              <a:t> </a:t>
            </a:r>
            <a:r>
              <a:rPr lang="ko-KR" sz="3000" b="1" i="0" u="none" strike="noStrike">
                <a:solidFill>
                  <a:srgbClr val="000000"/>
                </a:solidFill>
                <a:ea typeface="Noto Sans CJK KR Regular"/>
              </a:rPr>
              <a:t>토큰화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" y="3352800"/>
            <a:ext cx="15951200" cy="3581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1577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2298700" y="723900"/>
            <a:ext cx="11506200" cy="1714500"/>
          </a:xfrm>
          <a:prstGeom prst="rect">
            <a:avLst/>
          </a:prstGeom>
          <a:effectLst>
            <a:outerShdw dist="61266" dir="2700000">
              <a:srgbClr val="000000">
                <a:alpha val="40000"/>
              </a:srgbClr>
            </a:outerShdw>
          </a:effectLst>
        </p:spPr>
        <p:txBody>
          <a:bodyPr lIns="0" tIns="0" rIns="0" bIns="0" rtlCol="0" anchor="ctr"/>
          <a:lstStyle/>
          <a:p>
            <a:pPr lvl="0" algn="ctr">
              <a:lnSpc>
                <a:spcPct val="83000"/>
              </a:lnSpc>
            </a:pPr>
            <a:r>
              <a:rPr lang="en-US" sz="9600" b="0" i="0" u="none" strike="noStrike" spc="-400">
                <a:solidFill>
                  <a:srgbClr val="000000"/>
                </a:solidFill>
                <a:latin typeface="Pretendard Bold"/>
              </a:rPr>
              <a:t>BERT?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0"/>
            <a:ext cx="16306800" cy="9144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1577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 dirty="0">
                <a:solidFill>
                  <a:srgbClr val="000000"/>
                </a:solidFill>
                <a:latin typeface="Pretendard Regular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0"/>
            <a:ext cx="6045200" cy="6172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200" y="927100"/>
            <a:ext cx="8001000" cy="4216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6600" y="5461000"/>
            <a:ext cx="6172200" cy="4013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221200" y="9613900"/>
            <a:ext cx="495300" cy="520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 dirty="0">
                <a:solidFill>
                  <a:srgbClr val="000000"/>
                </a:solidFill>
                <a:latin typeface="Pretendard Regular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900" y="1663700"/>
            <a:ext cx="15824200" cy="69723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1577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762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9144000" cy="76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9512300"/>
            <a:ext cx="171450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800" y="1625600"/>
            <a:ext cx="15824200" cy="6972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80000">
            <a:off x="1244600" y="5600700"/>
            <a:ext cx="3975100" cy="215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040000">
            <a:off x="2679700" y="5562600"/>
            <a:ext cx="3759200" cy="215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0">
            <a:off x="2095500" y="5524500"/>
            <a:ext cx="3886200" cy="215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500000">
            <a:off x="1600200" y="5613400"/>
            <a:ext cx="3949700" cy="215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520000">
            <a:off x="3302000" y="5626100"/>
            <a:ext cx="3771900" cy="215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140000">
            <a:off x="622300" y="5562600"/>
            <a:ext cx="4064000" cy="2159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820000">
            <a:off x="3759200" y="5473700"/>
            <a:ext cx="3784600" cy="2159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060000">
            <a:off x="4203700" y="5473700"/>
            <a:ext cx="3822700" cy="2159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720000">
            <a:off x="4876800" y="5511800"/>
            <a:ext cx="3962400" cy="2159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500000">
            <a:off x="5486400" y="5511800"/>
            <a:ext cx="4483100" cy="2159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760000">
            <a:off x="2755900" y="5524500"/>
            <a:ext cx="5461000" cy="635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7157700" y="9664700"/>
            <a:ext cx="5842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5449"/>
              </a:lnSpc>
            </a:pPr>
            <a:r>
              <a:rPr lang="en-US" sz="2700" b="0" i="0" u="none" strike="noStrike" spc="-200">
                <a:solidFill>
                  <a:srgbClr val="000000"/>
                </a:solidFill>
                <a:latin typeface="Pretendard Regular"/>
              </a:rPr>
              <a:t>9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CC95BFCC-D5A5-1327-129C-B4C957CDD9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92761" y="2472578"/>
            <a:ext cx="8424045" cy="3966321"/>
          </a:xfrm>
          <a:prstGeom prst="rect">
            <a:avLst/>
          </a:prstGeom>
        </p:spPr>
      </p:pic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FD0B05EA-B303-6181-C9A6-9A48C1F20C31}"/>
              </a:ext>
            </a:extLst>
          </p:cNvPr>
          <p:cNvCxnSpPr>
            <a:cxnSpLocks/>
          </p:cNvCxnSpPr>
          <p:nvPr/>
        </p:nvCxnSpPr>
        <p:spPr>
          <a:xfrm>
            <a:off x="14591738" y="1498600"/>
            <a:ext cx="0" cy="624914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219</Words>
  <Application>Microsoft Office PowerPoint</Application>
  <PresentationFormat>사용자 지정</PresentationFormat>
  <Paragraphs>91</Paragraphs>
  <Slides>31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1" baseType="lpstr">
      <vt:lpstr>맑은 고딕</vt:lpstr>
      <vt:lpstr>Pretendard Regular</vt:lpstr>
      <vt:lpstr>Pretendard Bold</vt:lpstr>
      <vt:lpstr>Noto Sans CJK KR Regular</vt:lpstr>
      <vt:lpstr>Pretendard Medium</vt:lpstr>
      <vt:lpstr>Arial</vt:lpstr>
      <vt:lpstr>Pretendard SemiBold</vt:lpstr>
      <vt:lpstr>Gmarket Sans Bold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박준형</cp:lastModifiedBy>
  <cp:revision>1</cp:revision>
  <dcterms:created xsi:type="dcterms:W3CDTF">2006-08-16T00:00:00Z</dcterms:created>
  <dcterms:modified xsi:type="dcterms:W3CDTF">2024-08-20T05:01:03Z</dcterms:modified>
</cp:coreProperties>
</file>