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59" r:id="rId2"/>
    <p:sldMasterId id="2147483664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7" r:id="rId5"/>
    <p:sldId id="294" r:id="rId6"/>
    <p:sldId id="266" r:id="rId7"/>
    <p:sldId id="264" r:id="rId8"/>
    <p:sldId id="305" r:id="rId9"/>
    <p:sldId id="306" r:id="rId10"/>
    <p:sldId id="271" r:id="rId11"/>
    <p:sldId id="325" r:id="rId12"/>
    <p:sldId id="307" r:id="rId13"/>
    <p:sldId id="308" r:id="rId14"/>
    <p:sldId id="309" r:id="rId15"/>
    <p:sldId id="310" r:id="rId16"/>
    <p:sldId id="311" r:id="rId17"/>
    <p:sldId id="315" r:id="rId18"/>
    <p:sldId id="313" r:id="rId19"/>
    <p:sldId id="261" r:id="rId20"/>
    <p:sldId id="317" r:id="rId21"/>
    <p:sldId id="318" r:id="rId22"/>
    <p:sldId id="319" r:id="rId23"/>
    <p:sldId id="320" r:id="rId24"/>
    <p:sldId id="321" r:id="rId25"/>
    <p:sldId id="326" r:id="rId26"/>
    <p:sldId id="322" r:id="rId27"/>
    <p:sldId id="323" r:id="rId28"/>
    <p:sldId id="324" r:id="rId29"/>
    <p:sldId id="296" r:id="rId3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D2D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762" y="10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E857-FA80-42FD-B162-41B2A2E1E1C0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6BE-D3C4-49DD-B713-542D433C8B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8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3F161-EA16-4540-AD6C-54BDB9687A6A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AE9C2-5881-4A10-94B1-2302DB879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359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96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81" y="543613"/>
            <a:ext cx="17401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64DFBE-D021-44BF-84ED-0689DA979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8088BE3-25C4-4317-8E12-7D1A9D090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EC57DB4C-56C5-4184-94AB-42B64ED6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6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55776" y="1263998"/>
            <a:ext cx="2772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3752" y="1263998"/>
            <a:ext cx="1835776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3752" y="2991806"/>
            <a:ext cx="1835776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-윤고딕320" panose="02030504000101010101" pitchFamily="18" charset="-127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">
            <a:extLst>
              <a:ext uri="{FF2B5EF4-FFF2-40B4-BE49-F238E27FC236}">
                <a16:creationId xmlns:a16="http://schemas.microsoft.com/office/drawing/2014/main" id="{FCDD39FC-21AE-426E-8E87-9C13FB19D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8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11760" y="3939902"/>
            <a:ext cx="2160240" cy="120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2160240" cy="1203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760" y="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240" y="1183500"/>
            <a:ext cx="216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BF6959B0-C2CF-4B20-8551-4F7B5D707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87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-윤고딕320" panose="02030504000101010101" pitchFamily="18" charset="-127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1484"/>
            <a:ext cx="33943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616" y="1443924"/>
            <a:ext cx="3104295" cy="213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1">
            <a:extLst>
              <a:ext uri="{FF2B5EF4-FFF2-40B4-BE49-F238E27FC236}">
                <a16:creationId xmlns:a16="http://schemas.microsoft.com/office/drawing/2014/main" id="{DFE3B7D1-E0BB-48C3-B7AA-0D1316F6C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78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2890433"/>
            <a:ext cx="9144000" cy="2253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0696" y="1552933"/>
            <a:ext cx="1298551" cy="2242953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-윤고딕320" panose="02030504000101010101" pitchFamily="18" charset="-127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-윤고딕320" panose="02030504000101010101" pitchFamily="18" charset="-127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-윤고딕320" panose="02030504000101010101" pitchFamily="18" charset="-127"/>
                </a:endParaRPr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-윤고딕320" panose="02030504000101010101" pitchFamily="18" charset="-127"/>
                </a:endParaRPr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994588" y="174283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10527" y="2088604"/>
            <a:ext cx="1298551" cy="2242953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-윤고딕320" panose="02030504000101010101" pitchFamily="18" charset="-127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-윤고딕320" panose="02030504000101010101" pitchFamily="18" charset="-127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-윤고딕320" panose="02030504000101010101" pitchFamily="18" charset="-127"/>
                </a:endParaRPr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-윤고딕320" panose="02030504000101010101" pitchFamily="18" charset="-127"/>
                </a:endParaRPr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84419" y="2291784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900358" y="1383368"/>
            <a:ext cx="1298551" cy="2242953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-윤고딕320" panose="02030504000101010101" pitchFamily="18" charset="-127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-윤고딕320" panose="02030504000101010101" pitchFamily="18" charset="-127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-윤고딕320" panose="02030504000101010101" pitchFamily="18" charset="-127"/>
                </a:endParaRPr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-윤고딕320" panose="02030504000101010101" pitchFamily="18" charset="-127"/>
                </a:endParaRPr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74250" y="1586548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890188" y="2345021"/>
            <a:ext cx="1298551" cy="2242953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-윤고딕320" panose="02030504000101010101" pitchFamily="18" charset="-127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-윤고딕320" panose="02030504000101010101" pitchFamily="18" charset="-127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-윤고딕320" panose="02030504000101010101" pitchFamily="18" charset="-127"/>
                </a:endParaRPr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-윤고딕320" panose="02030504000101010101" pitchFamily="18" charset="-127"/>
                </a:endParaRPr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4080" y="2548201"/>
            <a:ext cx="1143174" cy="1802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-윤고딕320" panose="02030504000101010101" pitchFamily="18" charset="-127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슬라이드 번호 개체 틀 1">
            <a:extLst>
              <a:ext uri="{FF2B5EF4-FFF2-40B4-BE49-F238E27FC236}">
                <a16:creationId xmlns:a16="http://schemas.microsoft.com/office/drawing/2014/main" id="{4E79C756-C6EC-4C39-A06C-30289A840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11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-윤고딕320" panose="02030504000101010101" pitchFamily="18" charset="-127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-윤고딕320" panose="02030504000101010101" pitchFamily="18" charset="-127"/>
            </a:endParaRPr>
          </a:p>
        </p:txBody>
      </p:sp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C4F7A5E7-F4C0-4D1C-BCC6-295228117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292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99792" y="1851670"/>
            <a:ext cx="6444208" cy="144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131840" y="2233427"/>
            <a:ext cx="5472608" cy="3999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2683835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 userDrawn="1"/>
        </p:nvCxnSpPr>
        <p:spPr>
          <a:xfrm>
            <a:off x="0" y="195486"/>
            <a:ext cx="914399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A1D4C68B-13E6-46DB-B989-0B638359B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38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99792" y="1851670"/>
            <a:ext cx="6444208" cy="144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131840" y="2233427"/>
            <a:ext cx="5472608" cy="3999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2683835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 userDrawn="1"/>
        </p:nvCxnSpPr>
        <p:spPr>
          <a:xfrm>
            <a:off x="0" y="195486"/>
            <a:ext cx="914399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D8BD510B-BF30-48E5-87AD-6C7CD676E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99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99792" y="1851670"/>
            <a:ext cx="6444208" cy="144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131840" y="2233427"/>
            <a:ext cx="5472608" cy="3999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2683835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 userDrawn="1"/>
        </p:nvCxnSpPr>
        <p:spPr>
          <a:xfrm>
            <a:off x="0" y="195486"/>
            <a:ext cx="914399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AA9B8569-416D-48AA-8FC6-CF3A7CFB8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72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3003550"/>
            <a:ext cx="9144001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5576" y="2157550"/>
            <a:ext cx="1692000" cy="169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AFCF31D-C6CE-4C4C-AE5A-2A4429FEF2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  <p:sp>
        <p:nvSpPr>
          <p:cNvPr id="7" name="슬라이드 번호 개체 틀 1">
            <a:extLst>
              <a:ext uri="{FF2B5EF4-FFF2-40B4-BE49-F238E27FC236}">
                <a16:creationId xmlns:a16="http://schemas.microsoft.com/office/drawing/2014/main" id="{A165A1AE-368B-44DC-A9A3-C32948446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25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46842" y="807554"/>
            <a:ext cx="7050317" cy="352839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03648" y="1131590"/>
            <a:ext cx="6336704" cy="28803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-윤고딕320" panose="02030504000101010101" pitchFamily="18" charset="-127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1043608" y="2924944"/>
            <a:ext cx="7056784" cy="5333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3513851"/>
            <a:ext cx="7056784" cy="263475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pic>
        <p:nvPicPr>
          <p:cNvPr id="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15" y="1318423"/>
            <a:ext cx="985234" cy="14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">
            <a:extLst>
              <a:ext uri="{FF2B5EF4-FFF2-40B4-BE49-F238E27FC236}">
                <a16:creationId xmlns:a16="http://schemas.microsoft.com/office/drawing/2014/main" id="{FC443A3D-D664-49AB-BB19-C9810D855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13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-윤고딕320" panose="02030504000101010101" pitchFamily="18" charset="-127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1">
            <a:extLst>
              <a:ext uri="{FF2B5EF4-FFF2-40B4-BE49-F238E27FC236}">
                <a16:creationId xmlns:a16="http://schemas.microsoft.com/office/drawing/2014/main" id="{358C1605-D9B2-498D-808B-8CCCBCAA8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69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19671" cy="51435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25735"/>
            <a:ext cx="7560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3332174"/>
            <a:ext cx="10874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711746" y="4952174"/>
            <a:ext cx="843225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1">
            <a:extLst>
              <a:ext uri="{FF2B5EF4-FFF2-40B4-BE49-F238E27FC236}">
                <a16:creationId xmlns:a16="http://schemas.microsoft.com/office/drawing/2014/main" id="{803C0822-758D-4C57-9997-900BEAEDA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14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6326" y="1262118"/>
            <a:ext cx="1584176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08504" cy="82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-윤고딕320" panose="02030504000101010101" pitchFamily="18" charset="-127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798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433" y="1437715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16784" y="1352118"/>
            <a:ext cx="144016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3226" y="1442119"/>
            <a:ext cx="1296144" cy="161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1">
            <a:extLst>
              <a:ext uri="{FF2B5EF4-FFF2-40B4-BE49-F238E27FC236}">
                <a16:creationId xmlns:a16="http://schemas.microsoft.com/office/drawing/2014/main" id="{35ACA106-8762-4990-8C30-15F8D48CC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67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000" y="179550"/>
            <a:ext cx="8784000" cy="478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슬라이드 번호 개체 틀 1">
            <a:extLst>
              <a:ext uri="{FF2B5EF4-FFF2-40B4-BE49-F238E27FC236}">
                <a16:creationId xmlns:a16="http://schemas.microsoft.com/office/drawing/2014/main" id="{57639899-E0C1-4748-89EF-4BF02FC00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44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0000" y="442505"/>
            <a:ext cx="7704000" cy="4281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슬라이드 번호 개체 틀 1">
            <a:extLst>
              <a:ext uri="{FF2B5EF4-FFF2-40B4-BE49-F238E27FC236}">
                <a16:creationId xmlns:a16="http://schemas.microsoft.com/office/drawing/2014/main" id="{781C158A-5F6B-4889-B3DE-072C322F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30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635646"/>
            <a:ext cx="4217146" cy="2310733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7764" y="1731146"/>
            <a:ext cx="2952328" cy="1905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9108504" cy="86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latin typeface="-윤고딕320" panose="02030504000101010101" pitchFamily="18" charset="-127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81" y="105782"/>
            <a:ext cx="477240" cy="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1">
            <a:extLst>
              <a:ext uri="{FF2B5EF4-FFF2-40B4-BE49-F238E27FC236}">
                <a16:creationId xmlns:a16="http://schemas.microsoft.com/office/drawing/2014/main" id="{8ED12907-1DA6-42C5-9938-483873A95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72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F095436-B6EF-47BF-AB04-06D7C00A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3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8" r:id="rId2"/>
    <p:sldLayoutId id="2147483680" r:id="rId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5FF571B-6C0A-49DF-85C5-B34749C83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1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74" r:id="rId5"/>
    <p:sldLayoutId id="2147483673" r:id="rId6"/>
    <p:sldLayoutId id="2147483672" r:id="rId7"/>
    <p:sldLayoutId id="2147483675" r:id="rId8"/>
    <p:sldLayoutId id="2147483677" r:id="rId9"/>
    <p:sldLayoutId id="2147483676" r:id="rId10"/>
    <p:sldLayoutId id="2147483682" r:id="rId11"/>
    <p:sldLayoutId id="2147483683" r:id="rId12"/>
    <p:sldLayoutId id="2147483684" r:id="rId1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CE7760F-1E81-41D9-B19B-514C464B6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C993-BE2F-4439-B0A2-31B379C6F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7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3867894"/>
            <a:ext cx="9143999" cy="100811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인공지능 캡스톤디자인</a:t>
            </a:r>
            <a:endParaRPr lang="en-US" altLang="ko-KR" b="1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                                          						</a:t>
            </a:r>
            <a:r>
              <a:rPr lang="en-US" altLang="ko-KR" dirty="0">
                <a:solidFill>
                  <a:srgbClr val="0DD2D9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3</a:t>
            </a:r>
            <a:r>
              <a:rPr lang="ko-KR" altLang="en-US" dirty="0">
                <a:solidFill>
                  <a:srgbClr val="0DD2D9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조 팔레트</a:t>
            </a:r>
            <a:endParaRPr lang="en-US" altLang="ko-KR" b="1" dirty="0">
              <a:solidFill>
                <a:srgbClr val="0DD2D9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인공지능</a:t>
            </a:r>
            <a:r>
              <a:rPr lang="en-US" altLang="ko-KR" sz="105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SW 16422048 </a:t>
            </a:r>
            <a:r>
              <a:rPr lang="ko-KR" altLang="en-US" sz="1050" dirty="0" err="1">
                <a:latin typeface="-윤고딕330" panose="02030504000101010101" pitchFamily="18" charset="-127"/>
                <a:ea typeface="-윤고딕330" panose="02030504000101010101" pitchFamily="18" charset="-127"/>
              </a:rPr>
              <a:t>구민구</a:t>
            </a:r>
            <a:endParaRPr lang="en-US" altLang="ko-KR" sz="1050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인공지능</a:t>
            </a:r>
            <a:r>
              <a:rPr lang="en-US" altLang="ko-KR" sz="105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SW </a:t>
            </a:r>
            <a:r>
              <a:rPr lang="en-US" altLang="ko-KR" sz="1050" b="1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16422034 </a:t>
            </a:r>
            <a:r>
              <a:rPr lang="ko-KR" altLang="en-US" sz="1050" b="1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박지용</a:t>
            </a:r>
            <a:endParaRPr lang="en-US" altLang="ko-KR" sz="1050" b="1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인공지능</a:t>
            </a:r>
            <a:r>
              <a:rPr lang="en-US" altLang="ko-KR" sz="105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SW 16422028 </a:t>
            </a:r>
            <a:r>
              <a:rPr lang="ko-KR" altLang="en-US" sz="1050" dirty="0" err="1">
                <a:latin typeface="-윤고딕330" panose="02030504000101010101" pitchFamily="18" charset="-127"/>
                <a:ea typeface="-윤고딕330" panose="02030504000101010101" pitchFamily="18" charset="-127"/>
              </a:rPr>
              <a:t>이현무</a:t>
            </a:r>
            <a:endParaRPr lang="en-US" altLang="ko-KR" b="1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sz="32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PIPO Sketcher</a:t>
            </a:r>
            <a:endParaRPr lang="ko-KR" altLang="en-US" sz="3200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8008D04-A61C-44B9-9FC1-7179375C9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87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역할분담</a:t>
            </a: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A2C31AD8-549D-43B4-AC12-B407FEB2F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97729"/>
              </p:ext>
            </p:extLst>
          </p:nvPr>
        </p:nvGraphicFramePr>
        <p:xfrm>
          <a:off x="827585" y="1347614"/>
          <a:ext cx="7488830" cy="3193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883">
                  <a:extLst>
                    <a:ext uri="{9D8B030D-6E8A-4147-A177-3AD203B41FA5}">
                      <a16:colId xmlns:a16="http://schemas.microsoft.com/office/drawing/2014/main" val="494345824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1968675111"/>
                    </a:ext>
                  </a:extLst>
                </a:gridCol>
                <a:gridCol w="1497766">
                  <a:extLst>
                    <a:ext uri="{9D8B030D-6E8A-4147-A177-3AD203B41FA5}">
                      <a16:colId xmlns:a16="http://schemas.microsoft.com/office/drawing/2014/main" val="2287925667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1441579673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4038376"/>
                    </a:ext>
                  </a:extLst>
                </a:gridCol>
                <a:gridCol w="1497766">
                  <a:extLst>
                    <a:ext uri="{9D8B030D-6E8A-4147-A177-3AD203B41FA5}">
                      <a16:colId xmlns:a16="http://schemas.microsoft.com/office/drawing/2014/main" val="2761098127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675583805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3493879409"/>
                    </a:ext>
                  </a:extLst>
                </a:gridCol>
              </a:tblGrid>
              <a:tr h="792088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PIPO Sketcher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D2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60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37258"/>
                  </a:ext>
                </a:extLst>
              </a:tr>
              <a:tr h="588444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33878582"/>
                  </a:ext>
                </a:extLst>
              </a:tr>
              <a:tr h="588444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660781"/>
                  </a:ext>
                </a:extLst>
              </a:tr>
              <a:tr h="122413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박지용</a:t>
                      </a:r>
                      <a:endParaRPr lang="en-US" altLang="ko-KR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  <a:p>
                      <a:pPr algn="ctr" latinLnBrk="1"/>
                      <a:endParaRPr lang="en-US" altLang="ko-KR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Front-End </a:t>
                      </a:r>
                      <a:r>
                        <a:rPr lang="ko-KR" altLang="en-US" sz="1200" dirty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및</a:t>
                      </a:r>
                      <a:endParaRPr lang="en-US" altLang="ko-KR" sz="12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모듈 통합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구민구</a:t>
                      </a:r>
                      <a:endParaRPr lang="en-US" altLang="ko-KR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  <a:p>
                      <a:pPr algn="ctr" latinLnBrk="1"/>
                      <a:endParaRPr lang="en-US" altLang="ko-KR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Back-End </a:t>
                      </a:r>
                      <a:r>
                        <a:rPr lang="ko-KR" altLang="en-US" sz="1200" dirty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및</a:t>
                      </a:r>
                      <a:endParaRPr lang="en-US" altLang="ko-KR" sz="12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일정 관리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이현무</a:t>
                      </a:r>
                      <a:endParaRPr lang="en-US" altLang="ko-KR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  <a:p>
                      <a:pPr algn="ctr" latinLnBrk="1"/>
                      <a:endParaRPr lang="en-US" altLang="ko-KR" sz="16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Cv2 Module </a:t>
                      </a:r>
                      <a:r>
                        <a:rPr lang="ko-KR" altLang="en-US" sz="1200" dirty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및</a:t>
                      </a:r>
                      <a:endParaRPr lang="en-US" altLang="ko-KR" sz="12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정보 수집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465395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F54783-25E1-4662-9606-0AFAE27E8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52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작업 분할 구조도</a:t>
            </a:r>
            <a:r>
              <a:rPr lang="en-US" altLang="ko-KR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(WBS)</a:t>
            </a:r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9582"/>
            <a:ext cx="8493388" cy="3672408"/>
          </a:xfrm>
          <a:prstGeom prst="rect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83A5445-D4F3-4344-8FA0-3FF25F61D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55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구현 방안</a:t>
            </a:r>
            <a:endParaRPr lang="ko-KR" altLang="en-US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1560" y="1635646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-윤고딕320" panose="02030504000101010101" pitchFamily="18" charset="-127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81958" y="1220114"/>
            <a:ext cx="7550482" cy="904775"/>
            <a:chOff x="1472558" y="998559"/>
            <a:chExt cx="2765965" cy="904775"/>
          </a:xfrm>
        </p:grpSpPr>
        <p:sp>
          <p:nvSpPr>
            <p:cNvPr id="28" name="TextBox 27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OpenCV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-Python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라이브러리를 이용하여 라인 검출 모듈과 색 추출 모듈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,</a:t>
              </a:r>
            </a:p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넘버링 모듈을 구현하여 통합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72558" y="998559"/>
              <a:ext cx="2765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81958" y="2366150"/>
            <a:ext cx="7550482" cy="904775"/>
            <a:chOff x="1472558" y="998559"/>
            <a:chExt cx="2765965" cy="904775"/>
          </a:xfrm>
        </p:grpSpPr>
        <p:sp>
          <p:nvSpPr>
            <p:cNvPr id="55" name="TextBox 54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Front-End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구축과 함께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Python Flask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프레임워크로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Web Application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구축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72558" y="998559"/>
              <a:ext cx="2765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43" name="Oval 7">
            <a:extLst>
              <a:ext uri="{FF2B5EF4-FFF2-40B4-BE49-F238E27FC236}">
                <a16:creationId xmlns:a16="http://schemas.microsoft.com/office/drawing/2014/main" id="{69555885-71E4-4CEB-9876-13731B5A4ACE}"/>
              </a:ext>
            </a:extLst>
          </p:cNvPr>
          <p:cNvSpPr/>
          <p:nvPr/>
        </p:nvSpPr>
        <p:spPr>
          <a:xfrm>
            <a:off x="611560" y="2710533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-윤고딕320" panose="0203050400010101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3618333-BD66-4015-850A-18DB2D725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36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구현 진행상황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( 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스토리보드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– 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인덱스 페이지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2CEC68-EC2F-4A56-84F6-08D30973F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88" y="1131590"/>
            <a:ext cx="6588224" cy="370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0E369FC-3548-45F9-A1CA-AD37CF72C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51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구현 진행상황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( 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스토리보드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– 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인덱스 페이지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업로드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2CEC68-EC2F-4A56-84F6-08D30973F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1705" y="1131590"/>
            <a:ext cx="6580589" cy="370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C21CC25-0628-4227-B424-48D805C68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94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구현 진행상황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( 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스토리보드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– convert 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페이지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2CEC68-EC2F-4A56-84F6-08D30973F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3103" y="1131590"/>
            <a:ext cx="6557793" cy="370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0E0C579-A53E-4CFE-A696-06F2EE35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81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구현 진행상황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( 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진행상황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– convert </a:t>
            </a:r>
            <a:r>
              <a:rPr lang="ko-KR" altLang="en-US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페이지 </a:t>
            </a:r>
            <a:r>
              <a:rPr lang="en-US" altLang="ko-KR" sz="20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2CEC68-EC2F-4A56-84F6-08D30973F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1705" y="1476812"/>
            <a:ext cx="6580589" cy="3014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7C4030F-FE40-4B38-BB53-EB26853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68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B7A2285E-0F00-4117-9AAF-2E2C7AC27D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b="6413"/>
          <a:stretch>
            <a:fillRect/>
          </a:stretch>
        </p:blipFill>
        <p:spPr>
          <a:xfrm>
            <a:off x="2484438" y="179388"/>
            <a:ext cx="4175125" cy="4784725"/>
          </a:xfrm>
        </p:spPr>
      </p:pic>
      <p:sp>
        <p:nvSpPr>
          <p:cNvPr id="7" name="Rectangle 6"/>
          <p:cNvSpPr/>
          <p:nvPr/>
        </p:nvSpPr>
        <p:spPr>
          <a:xfrm>
            <a:off x="3707904" y="4587974"/>
            <a:ext cx="1728192" cy="55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-윤고딕330" panose="02030504000101010101" pitchFamily="18" charset="-127"/>
                <a:ea typeface="-윤고딕330" panose="02030504000101010101" pitchFamily="18" charset="-127"/>
              </a:rPr>
              <a:t>원본</a:t>
            </a:r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C91515AC-2102-40C4-87FD-36CD6B8BC077}"/>
              </a:ext>
            </a:extLst>
          </p:cNvPr>
          <p:cNvSpPr txBox="1">
            <a:spLocks/>
          </p:cNvSpPr>
          <p:nvPr/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구현 진행상황</a:t>
            </a:r>
            <a:endParaRPr lang="ko-KR" altLang="en-US" sz="3600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8D8A717-5F0C-4906-96E7-0B1FF0484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02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B7A2285E-0F00-4117-9AAF-2E2C7AC27D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7" b="6527"/>
          <a:stretch/>
        </p:blipFill>
        <p:spPr>
          <a:xfrm>
            <a:off x="2484438" y="179388"/>
            <a:ext cx="4175125" cy="4784725"/>
          </a:xfrm>
        </p:spPr>
      </p:pic>
      <p:sp>
        <p:nvSpPr>
          <p:cNvPr id="7" name="Rectangle 6"/>
          <p:cNvSpPr/>
          <p:nvPr/>
        </p:nvSpPr>
        <p:spPr>
          <a:xfrm>
            <a:off x="3707904" y="4587974"/>
            <a:ext cx="1728192" cy="55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그림화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C91515AC-2102-40C4-87FD-36CD6B8BC077}"/>
              </a:ext>
            </a:extLst>
          </p:cNvPr>
          <p:cNvSpPr txBox="1">
            <a:spLocks/>
          </p:cNvSpPr>
          <p:nvPr/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구현 진행상황</a:t>
            </a:r>
            <a:endParaRPr lang="ko-KR" altLang="en-US" sz="3600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0D6825-691E-45E5-A8FF-50B78BF56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163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B7A2285E-0F00-4117-9AAF-2E2C7AC27D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 b="6559"/>
          <a:stretch/>
        </p:blipFill>
        <p:spPr>
          <a:xfrm>
            <a:off x="2484438" y="179388"/>
            <a:ext cx="4175125" cy="4784725"/>
          </a:xfrm>
        </p:spPr>
      </p:pic>
      <p:sp>
        <p:nvSpPr>
          <p:cNvPr id="7" name="Rectangle 6"/>
          <p:cNvSpPr/>
          <p:nvPr/>
        </p:nvSpPr>
        <p:spPr>
          <a:xfrm>
            <a:off x="3707904" y="4587974"/>
            <a:ext cx="1728192" cy="55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150</a:t>
            </a:r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가지</a:t>
            </a:r>
            <a:r>
              <a:rPr lang="en-US" altLang="ko-KR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색상과</a:t>
            </a:r>
            <a:endParaRPr lang="en-US" altLang="ko-KR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/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매칭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C91515AC-2102-40C4-87FD-36CD6B8BC077}"/>
              </a:ext>
            </a:extLst>
          </p:cNvPr>
          <p:cNvSpPr txBox="1">
            <a:spLocks/>
          </p:cNvSpPr>
          <p:nvPr/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구현 진행상황</a:t>
            </a:r>
            <a:endParaRPr lang="ko-KR" altLang="en-US" sz="3600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0ECB12-1859-4FD9-AFD6-5E2228B2A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95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DD2D9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목차</a:t>
            </a:r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98598" y="1185737"/>
            <a:ext cx="538036" cy="538036"/>
            <a:chOff x="4298598" y="1406129"/>
            <a:chExt cx="538036" cy="538036"/>
          </a:xfrm>
        </p:grpSpPr>
        <p:sp>
          <p:nvSpPr>
            <p:cNvPr id="63" name="Oval 62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20" panose="02030504000101010101" pitchFamily="18" charset="-127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87596" y="1490481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atin typeface="-윤고딕320" panose="02030504000101010101" pitchFamily="18" charset="-127"/>
                  <a:cs typeface="Arial" pitchFamily="34" charset="0"/>
                </a:rPr>
                <a:t>1</a:t>
              </a:r>
              <a:endParaRPr lang="ko-KR" altLang="en-US" b="1" dirty="0">
                <a:latin typeface="-윤고딕32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98598" y="2382746"/>
            <a:ext cx="538036" cy="538036"/>
            <a:chOff x="4298598" y="2241725"/>
            <a:chExt cx="538036" cy="538036"/>
          </a:xfrm>
        </p:grpSpPr>
        <p:sp>
          <p:nvSpPr>
            <p:cNvPr id="71" name="Oval 70"/>
            <p:cNvSpPr/>
            <p:nvPr/>
          </p:nvSpPr>
          <p:spPr>
            <a:xfrm>
              <a:off x="4298598" y="2241725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20" panose="02030504000101010101" pitchFamily="18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87596" y="2326077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atin typeface="-윤고딕320" panose="02030504000101010101" pitchFamily="18" charset="-127"/>
                  <a:cs typeface="Arial" pitchFamily="34" charset="0"/>
                </a:rPr>
                <a:t>2</a:t>
              </a:r>
              <a:endParaRPr lang="ko-KR" altLang="en-US" b="1" dirty="0">
                <a:latin typeface="-윤고딕32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98598" y="3543417"/>
            <a:ext cx="538036" cy="538036"/>
            <a:chOff x="4298598" y="3049560"/>
            <a:chExt cx="538036" cy="538036"/>
          </a:xfrm>
        </p:grpSpPr>
        <p:sp>
          <p:nvSpPr>
            <p:cNvPr id="72" name="Oval 71"/>
            <p:cNvSpPr/>
            <p:nvPr/>
          </p:nvSpPr>
          <p:spPr>
            <a:xfrm>
              <a:off x="4298598" y="3049560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20" panose="02030504000101010101" pitchFamily="18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7596" y="3133912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atin typeface="-윤고딕320" panose="02030504000101010101" pitchFamily="18" charset="-127"/>
                  <a:cs typeface="Arial" pitchFamily="34" charset="0"/>
                </a:rPr>
                <a:t>3</a:t>
              </a:r>
              <a:endParaRPr lang="ko-KR" altLang="en-US" b="1" dirty="0">
                <a:latin typeface="-윤고딕32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924242" y="1131590"/>
            <a:ext cx="349975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프로젝트 개요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1)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아이디어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2)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필요성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3)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목적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4)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기대효과 및 활용방안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24242" y="2328599"/>
            <a:ext cx="34997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계획 및 진행 상황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1)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역할 분담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2)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작업 분할 구조도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(WBS)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3)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구현 방안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4)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구현 진행상황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24242" y="3489270"/>
            <a:ext cx="3499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향후 일정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1)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구현해야 할 내용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2)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추진전략 및 체계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 3)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목적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C16A72-79D0-4647-822B-E84C92C2C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274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7904" y="4587974"/>
            <a:ext cx="1728192" cy="55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-윤고딕330" panose="02030504000101010101" pitchFamily="18" charset="-127"/>
                <a:ea typeface="-윤고딕330" panose="02030504000101010101" pitchFamily="18" charset="-127"/>
              </a:rPr>
              <a:t>원본</a:t>
            </a:r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C91515AC-2102-40C4-87FD-36CD6B8BC077}"/>
              </a:ext>
            </a:extLst>
          </p:cNvPr>
          <p:cNvSpPr txBox="1">
            <a:spLocks/>
          </p:cNvSpPr>
          <p:nvPr/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구현 진행상황</a:t>
            </a:r>
            <a:endParaRPr lang="ko-KR" altLang="en-US" sz="3600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A515D62E-78D3-4728-8CC3-4075E81332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" b="6218"/>
          <a:stretch>
            <a:fillRect/>
          </a:stretch>
        </p:blipFill>
        <p:spPr>
          <a:xfrm>
            <a:off x="755650" y="700088"/>
            <a:ext cx="7632700" cy="3743325"/>
          </a:xfr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D961EA1-4A45-4B8F-9A78-C395C4D12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78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7904" y="4587974"/>
            <a:ext cx="1728192" cy="55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그림화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C91515AC-2102-40C4-87FD-36CD6B8BC077}"/>
              </a:ext>
            </a:extLst>
          </p:cNvPr>
          <p:cNvSpPr txBox="1">
            <a:spLocks/>
          </p:cNvSpPr>
          <p:nvPr/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구현 진행상황</a:t>
            </a:r>
            <a:endParaRPr lang="ko-KR" altLang="en-US" sz="3600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A515D62E-78D3-4728-8CC3-4075E81332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 b="6440"/>
          <a:stretch/>
        </p:blipFill>
        <p:spPr>
          <a:xfrm>
            <a:off x="755650" y="700088"/>
            <a:ext cx="7632700" cy="3743325"/>
          </a:xfr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5AF2958-7724-497A-A07D-8FAB8BEDF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047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7904" y="4587974"/>
            <a:ext cx="1728192" cy="55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150</a:t>
            </a:r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가지</a:t>
            </a:r>
            <a:r>
              <a:rPr lang="en-US" altLang="ko-KR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색상과</a:t>
            </a:r>
            <a:endParaRPr lang="en-US" altLang="ko-KR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/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매칭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C91515AC-2102-40C4-87FD-36CD6B8BC077}"/>
              </a:ext>
            </a:extLst>
          </p:cNvPr>
          <p:cNvSpPr txBox="1">
            <a:spLocks/>
          </p:cNvSpPr>
          <p:nvPr/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구현 진행상황</a:t>
            </a:r>
            <a:endParaRPr lang="ko-KR" altLang="en-US" sz="3600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5" name="그림 개체 틀 4">
            <a:extLst>
              <a:ext uri="{FF2B5EF4-FFF2-40B4-BE49-F238E27FC236}">
                <a16:creationId xmlns:a16="http://schemas.microsoft.com/office/drawing/2014/main" id="{A515D62E-78D3-4728-8CC3-4075E81332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" b="6338"/>
          <a:stretch/>
        </p:blipFill>
        <p:spPr>
          <a:xfrm>
            <a:off x="755650" y="700088"/>
            <a:ext cx="7632700" cy="3743325"/>
          </a:xfr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EDDA80F-1253-4EE1-921F-4DE09C288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60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371759"/>
            <a:ext cx="5472608" cy="399981"/>
          </a:xfr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향후 일정</a:t>
            </a:r>
            <a:endParaRPr lang="ko-KR" altLang="en-US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9C26E06-1261-49B5-9DE8-57BEB797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85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 err="1">
                <a:latin typeface="-윤고딕330" panose="02030504000101010101" pitchFamily="18" charset="-127"/>
                <a:ea typeface="-윤고딕330" panose="02030504000101010101" pitchFamily="18" charset="-127"/>
              </a:rPr>
              <a:t>구현해야할</a:t>
            </a:r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 내용</a:t>
            </a:r>
            <a:endParaRPr lang="ko-KR" altLang="en-US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1560" y="1506791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81958" y="1131590"/>
            <a:ext cx="5750282" cy="627776"/>
            <a:chOff x="1472558" y="998559"/>
            <a:chExt cx="2765965" cy="627776"/>
          </a:xfrm>
        </p:grpSpPr>
        <p:sp>
          <p:nvSpPr>
            <p:cNvPr id="28" name="TextBox 27"/>
            <p:cNvSpPr txBox="1"/>
            <p:nvPr/>
          </p:nvSpPr>
          <p:spPr>
            <a:xfrm>
              <a:off x="1472558" y="1257003"/>
              <a:ext cx="2765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색 일반화 성능 개선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72558" y="998559"/>
              <a:ext cx="2765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35" name="Oval 7">
            <a:extLst>
              <a:ext uri="{FF2B5EF4-FFF2-40B4-BE49-F238E27FC236}">
                <a16:creationId xmlns:a16="http://schemas.microsoft.com/office/drawing/2014/main" id="{3970DDC8-DC8F-439E-96DD-9B15C547588E}"/>
              </a:ext>
            </a:extLst>
          </p:cNvPr>
          <p:cNvSpPr/>
          <p:nvPr/>
        </p:nvSpPr>
        <p:spPr>
          <a:xfrm>
            <a:off x="611560" y="2426379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grpSp>
        <p:nvGrpSpPr>
          <p:cNvPr id="36" name="Group 40">
            <a:extLst>
              <a:ext uri="{FF2B5EF4-FFF2-40B4-BE49-F238E27FC236}">
                <a16:creationId xmlns:a16="http://schemas.microsoft.com/office/drawing/2014/main" id="{72AE542F-37B2-4672-A742-CCDCF22A75E7}"/>
              </a:ext>
            </a:extLst>
          </p:cNvPr>
          <p:cNvGrpSpPr/>
          <p:nvPr/>
        </p:nvGrpSpPr>
        <p:grpSpPr>
          <a:xfrm>
            <a:off x="981958" y="2051178"/>
            <a:ext cx="5750282" cy="627776"/>
            <a:chOff x="1472558" y="998559"/>
            <a:chExt cx="2765965" cy="627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1EDB37-AC93-49D4-9CAF-06114022985D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색을 통한 라인 검출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C82391-F271-4FB9-9FDE-2748B55D65EA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id="{A4DDC9DF-8BA9-47E2-B149-4C90148840D2}"/>
              </a:ext>
            </a:extLst>
          </p:cNvPr>
          <p:cNvSpPr/>
          <p:nvPr/>
        </p:nvSpPr>
        <p:spPr>
          <a:xfrm>
            <a:off x="611560" y="3290475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grpSp>
        <p:nvGrpSpPr>
          <p:cNvPr id="66" name="Group 40">
            <a:extLst>
              <a:ext uri="{FF2B5EF4-FFF2-40B4-BE49-F238E27FC236}">
                <a16:creationId xmlns:a16="http://schemas.microsoft.com/office/drawing/2014/main" id="{365DFDFC-080F-4D5E-9CAD-707A7751CC69}"/>
              </a:ext>
            </a:extLst>
          </p:cNvPr>
          <p:cNvGrpSpPr/>
          <p:nvPr/>
        </p:nvGrpSpPr>
        <p:grpSpPr>
          <a:xfrm>
            <a:off x="981958" y="2915274"/>
            <a:ext cx="5750282" cy="627776"/>
            <a:chOff x="1472558" y="998559"/>
            <a:chExt cx="2765965" cy="62777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444BA9A-F618-464C-B0DD-B848599E7ECE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검출된 라인을 대상으로 번호 기입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A20B76F-3759-498A-BF8E-08B5AF92AE3F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70" name="Oval 7">
            <a:extLst>
              <a:ext uri="{FF2B5EF4-FFF2-40B4-BE49-F238E27FC236}">
                <a16:creationId xmlns:a16="http://schemas.microsoft.com/office/drawing/2014/main" id="{50449BE2-631C-47B2-9209-620720E0EB5A}"/>
              </a:ext>
            </a:extLst>
          </p:cNvPr>
          <p:cNvSpPr/>
          <p:nvPr/>
        </p:nvSpPr>
        <p:spPr>
          <a:xfrm>
            <a:off x="611560" y="4210063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grpSp>
        <p:nvGrpSpPr>
          <p:cNvPr id="71" name="Group 40">
            <a:extLst>
              <a:ext uri="{FF2B5EF4-FFF2-40B4-BE49-F238E27FC236}">
                <a16:creationId xmlns:a16="http://schemas.microsoft.com/office/drawing/2014/main" id="{BB10EFB2-197D-4F08-842E-9E9E3DA8D214}"/>
              </a:ext>
            </a:extLst>
          </p:cNvPr>
          <p:cNvGrpSpPr/>
          <p:nvPr/>
        </p:nvGrpSpPr>
        <p:grpSpPr>
          <a:xfrm>
            <a:off x="981958" y="3834862"/>
            <a:ext cx="5750282" cy="627776"/>
            <a:chOff x="1472558" y="998559"/>
            <a:chExt cx="2765965" cy="62777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63417DA-D2A4-428F-9F12-C26A176A54C2}"/>
                </a:ext>
              </a:extLst>
            </p:cNvPr>
            <p:cNvSpPr txBox="1"/>
            <p:nvPr/>
          </p:nvSpPr>
          <p:spPr>
            <a:xfrm>
              <a:off x="1472558" y="1257003"/>
              <a:ext cx="2765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100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가지의 색상 선정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9E42EFC-F7E9-456A-8C5F-D28709427265}"/>
                </a:ext>
              </a:extLst>
            </p:cNvPr>
            <p:cNvSpPr txBox="1"/>
            <p:nvPr/>
          </p:nvSpPr>
          <p:spPr>
            <a:xfrm>
              <a:off x="1472558" y="998559"/>
              <a:ext cx="2765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B1C24DF-3CD0-458A-BDAC-F9947FB4E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27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추진 전략 및 체계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43608" y="1524694"/>
            <a:ext cx="110858" cy="110952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43608" y="2466934"/>
            <a:ext cx="110858" cy="110952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43608" y="3409174"/>
            <a:ext cx="110858" cy="110952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3608" y="4351412"/>
            <a:ext cx="110858" cy="110952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14116" y="1524694"/>
            <a:ext cx="110858" cy="110952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14116" y="2466934"/>
            <a:ext cx="110858" cy="110952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14116" y="3409174"/>
            <a:ext cx="110858" cy="110952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14116" y="4351413"/>
            <a:ext cx="110858" cy="110952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-윤고딕320" panose="02030504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59632" y="143230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trike="sng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opencv</a:t>
            </a:r>
            <a:r>
              <a:rPr lang="en-US" altLang="ko-KR" sz="1600" b="1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-python </a:t>
            </a:r>
            <a:r>
              <a:rPr lang="ko-KR" altLang="en-US" sz="1600" b="1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라이브러리 학습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59632" y="237454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색 일반화 및 색 매칭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59632" y="331678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라인 검출 모듈 구현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59632" y="425902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모듈 통합 후 테스트 및 보완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31785" y="143230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Front-End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와 함께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Flask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프레임워크를 통한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Web Application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구축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31785" y="237454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최종 테스트 진행 및 보완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31785" y="331678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31785" y="425902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3F4A30A-FFAA-4178-9B36-93DBED315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51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추진 일정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BBAB8368-DAB5-4BAE-8279-C1A7F67AF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"/>
          <a:stretch/>
        </p:blipFill>
        <p:spPr>
          <a:xfrm>
            <a:off x="184054" y="1491792"/>
            <a:ext cx="8775891" cy="2159916"/>
          </a:xfrm>
          <a:prstGeom prst="rect">
            <a:avLst/>
          </a:prstGeom>
          <a:ln>
            <a:solidFill>
              <a:srgbClr val="404040"/>
            </a:solidFill>
          </a:ln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891A60-A2C1-4A12-BE7C-E7A3F0160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490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Thank you</a:t>
            </a:r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발표를 마치겠습니다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6A27515-BD9C-441D-8F8A-209132E15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43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371759"/>
            <a:ext cx="5472608" cy="399981"/>
          </a:xfr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프로젝트 개요</a:t>
            </a:r>
            <a:endParaRPr lang="ko-KR" altLang="en-US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248A6C5-206C-4EC2-80C4-D6031FE4C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36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 txBox="1">
            <a:spLocks/>
          </p:cNvSpPr>
          <p:nvPr/>
        </p:nvSpPr>
        <p:spPr>
          <a:xfrm>
            <a:off x="467544" y="594742"/>
            <a:ext cx="1763768" cy="93789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ko-KR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피포</a:t>
            </a:r>
            <a:r>
              <a: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페인팅이란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1674909"/>
            <a:ext cx="194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원본 사진의 색상 경계선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부분만 남아있으며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해당 색에 해당하는 숫자가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적혀있는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 도안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6732240" y="2212159"/>
            <a:ext cx="1944216" cy="93789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그림을 어떻게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그린다는 걸까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2241" y="329232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사용자가 해당 숫자에 맞는 물감들만 덧칠하게 되면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  <a:p>
            <a:pPr algn="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그림이 손쉽게 완성된다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.</a:t>
            </a:r>
          </a:p>
        </p:txBody>
      </p:sp>
      <p:pic>
        <p:nvPicPr>
          <p:cNvPr id="15" name="그림 개체 틀 14">
            <a:extLst>
              <a:ext uri="{FF2B5EF4-FFF2-40B4-BE49-F238E27FC236}">
                <a16:creationId xmlns:a16="http://schemas.microsoft.com/office/drawing/2014/main" id="{5ABA144E-4329-455D-9E92-3DC2A06846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r="16337"/>
          <a:stretch>
            <a:fillRect/>
          </a:stretch>
        </p:blipFill>
        <p:spPr/>
      </p:pic>
      <p:pic>
        <p:nvPicPr>
          <p:cNvPr id="19" name="그림 개체 틀 18">
            <a:extLst>
              <a:ext uri="{FF2B5EF4-FFF2-40B4-BE49-F238E27FC236}">
                <a16:creationId xmlns:a16="http://schemas.microsoft.com/office/drawing/2014/main" id="{4F85BB19-443E-434C-8D21-1E0CE438818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r="15825"/>
          <a:stretch>
            <a:fillRect/>
          </a:stretch>
        </p:blipFill>
        <p:spPr/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D0972BA-1426-4F48-8ECE-25397242F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06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29183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-윤고딕320" panose="02030504000101010101" pitchFamily="18" charset="-127"/>
              </a:rPr>
              <a:t>모바일 이미지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l"/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아이디어</a:t>
            </a:r>
            <a:endParaRPr lang="ko-KR" altLang="en-US" sz="3600" b="1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71134" y="1340867"/>
            <a:ext cx="538036" cy="53803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-윤고딕320" panose="02030504000101010101" pitchFamily="18" charset="-127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71134" y="2249844"/>
            <a:ext cx="538036" cy="53803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-윤고딕320" panose="02030504000101010101" pitchFamily="18" charset="-127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71134" y="3158821"/>
            <a:ext cx="538036" cy="53803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-윤고딕320" panose="02030504000101010101" pitchFamily="18" charset="-127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71134" y="4067798"/>
            <a:ext cx="538036" cy="53803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-윤고딕320" panose="02030504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6778" y="1379052"/>
            <a:ext cx="252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집에서 즐길 수 있는 여가 생활로 사용되고 있음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6778" y="2288029"/>
            <a:ext cx="252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활용 가능한 작품 개수가 다양함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,</a:t>
            </a:r>
          </a:p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실제 사진 바탕 주문제작은 비쌈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96778" y="3287518"/>
            <a:ext cx="2527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부분 자동화 시스템을 도입한다면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?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6778" y="4198315"/>
            <a:ext cx="2527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제품의 획일화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rPr>
              <a:t>저렴화에 기여</a:t>
            </a:r>
          </a:p>
        </p:txBody>
      </p:sp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6E65D506-A13D-4B28-B9C7-0C3574086B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b="1561"/>
          <a:stretch>
            <a:fillRect/>
          </a:stretch>
        </p:blipFill>
        <p:spPr/>
      </p:pic>
      <p:sp>
        <p:nvSpPr>
          <p:cNvPr id="24" name="Rectangle 9">
            <a:extLst>
              <a:ext uri="{FF2B5EF4-FFF2-40B4-BE49-F238E27FC236}">
                <a16:creationId xmlns:a16="http://schemas.microsoft.com/office/drawing/2014/main" id="{25137358-E48F-41F6-BEEC-4CB99E8CFAAB}"/>
              </a:ext>
            </a:extLst>
          </p:cNvPr>
          <p:cNvSpPr/>
          <p:nvPr/>
        </p:nvSpPr>
        <p:spPr>
          <a:xfrm>
            <a:off x="5361576" y="1429373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25" name="Block Arc 11">
            <a:extLst>
              <a:ext uri="{FF2B5EF4-FFF2-40B4-BE49-F238E27FC236}">
                <a16:creationId xmlns:a16="http://schemas.microsoft.com/office/drawing/2014/main" id="{51C32AD6-0AC2-4B3E-A803-80B445045B48}"/>
              </a:ext>
            </a:extLst>
          </p:cNvPr>
          <p:cNvSpPr/>
          <p:nvPr/>
        </p:nvSpPr>
        <p:spPr>
          <a:xfrm rot="10800000">
            <a:off x="5431398" y="4159860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-윤고딕320" panose="02030504000101010101" pitchFamily="18" charset="-127"/>
            </a:endParaRP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DFE6046D-1A1F-4251-8C35-30AE503F7110}"/>
              </a:ext>
            </a:extLst>
          </p:cNvPr>
          <p:cNvSpPr/>
          <p:nvPr/>
        </p:nvSpPr>
        <p:spPr>
          <a:xfrm>
            <a:off x="5390131" y="2364049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8B30B5E5-FD28-48E0-AA90-B54AB4EB5E77}"/>
              </a:ext>
            </a:extLst>
          </p:cNvPr>
          <p:cNvSpPr>
            <a:spLocks noChangeAspect="1"/>
          </p:cNvSpPr>
          <p:nvPr/>
        </p:nvSpPr>
        <p:spPr>
          <a:xfrm>
            <a:off x="5380020" y="3258994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8028FE-B9BC-41F9-89B5-D97B70A4F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42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필요성</a:t>
            </a:r>
            <a:endParaRPr lang="ko-KR" altLang="en-US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1560" y="1635646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81958" y="1220114"/>
            <a:ext cx="5966306" cy="781664"/>
            <a:chOff x="1472558" y="998559"/>
            <a:chExt cx="2765965" cy="781664"/>
          </a:xfrm>
        </p:grpSpPr>
        <p:sp>
          <p:nvSpPr>
            <p:cNvPr id="28" name="TextBox 27"/>
            <p:cNvSpPr txBox="1"/>
            <p:nvPr/>
          </p:nvSpPr>
          <p:spPr>
            <a:xfrm>
              <a:off x="1472558" y="1257003"/>
              <a:ext cx="2765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기존 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피포페인팅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 도안 제작의 소요시간은 약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10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일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가격은 약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12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만원으로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,</a:t>
              </a:r>
            </a:p>
            <a:p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가격이 비싸고 제작 기간이 오래 걸림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81958" y="2162354"/>
            <a:ext cx="5966306" cy="781664"/>
            <a:chOff x="1472558" y="998559"/>
            <a:chExt cx="2765965" cy="781664"/>
          </a:xfrm>
        </p:grpSpPr>
        <p:sp>
          <p:nvSpPr>
            <p:cNvPr id="55" name="TextBox 54"/>
            <p:cNvSpPr txBox="1"/>
            <p:nvPr/>
          </p:nvSpPr>
          <p:spPr>
            <a:xfrm>
              <a:off x="1472558" y="1257003"/>
              <a:ext cx="2765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수작업으로 라인을 검출하기 때문에 같은 사진에 대한 결과물이 다를 수 있음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81958" y="3104594"/>
            <a:ext cx="5966306" cy="781664"/>
            <a:chOff x="1472558" y="998559"/>
            <a:chExt cx="2765965" cy="781664"/>
          </a:xfrm>
        </p:grpSpPr>
        <p:sp>
          <p:nvSpPr>
            <p:cNvPr id="58" name="TextBox 57"/>
            <p:cNvSpPr txBox="1"/>
            <p:nvPr/>
          </p:nvSpPr>
          <p:spPr>
            <a:xfrm>
              <a:off x="1472558" y="1257003"/>
              <a:ext cx="2765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도안 자동화를 통해 기존 제품보다 저렴하고 빠르게 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피포페인팅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 도안 제작이 가능함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43" name="Oval 7">
            <a:extLst>
              <a:ext uri="{FF2B5EF4-FFF2-40B4-BE49-F238E27FC236}">
                <a16:creationId xmlns:a16="http://schemas.microsoft.com/office/drawing/2014/main" id="{69555885-71E4-4CEB-9876-13731B5A4ACE}"/>
              </a:ext>
            </a:extLst>
          </p:cNvPr>
          <p:cNvSpPr/>
          <p:nvPr/>
        </p:nvSpPr>
        <p:spPr>
          <a:xfrm>
            <a:off x="611560" y="2506737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4BC61AD1-F357-4FD2-9C27-CD111FE9A1D2}"/>
              </a:ext>
            </a:extLst>
          </p:cNvPr>
          <p:cNvSpPr/>
          <p:nvPr/>
        </p:nvSpPr>
        <p:spPr>
          <a:xfrm>
            <a:off x="611560" y="3457307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905A78B-BA78-4E37-97D4-67803ACAF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8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목적</a:t>
            </a:r>
            <a:endParaRPr lang="ko-KR" altLang="en-US" dirty="0">
              <a:solidFill>
                <a:schemeClr val="accent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1560" y="1635646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81958" y="1220114"/>
            <a:ext cx="5750282" cy="781664"/>
            <a:chOff x="1472558" y="998559"/>
            <a:chExt cx="2765965" cy="781664"/>
          </a:xfrm>
        </p:grpSpPr>
        <p:sp>
          <p:nvSpPr>
            <p:cNvPr id="28" name="TextBox 27"/>
            <p:cNvSpPr txBox="1"/>
            <p:nvPr/>
          </p:nvSpPr>
          <p:spPr>
            <a:xfrm>
              <a:off x="1472558" y="1257003"/>
              <a:ext cx="2765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OpenCV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-Python 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라이브러리를 활용하여 실제 사진을 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피포페인팅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 도안으로 손쉽게 만들어주는 시스템 개발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81958" y="2162354"/>
            <a:ext cx="5750282" cy="566221"/>
            <a:chOff x="1472558" y="998559"/>
            <a:chExt cx="2765965" cy="566221"/>
          </a:xfrm>
        </p:grpSpPr>
        <p:sp>
          <p:nvSpPr>
            <p:cNvPr id="55" name="TextBox 54"/>
            <p:cNvSpPr txBox="1"/>
            <p:nvPr/>
          </p:nvSpPr>
          <p:spPr>
            <a:xfrm>
              <a:off x="1472558" y="1257003"/>
              <a:ext cx="2765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Flask 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프레임워크를 통해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Web Application 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형태로 제작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81958" y="3104594"/>
            <a:ext cx="5750282" cy="781664"/>
            <a:chOff x="1472558" y="998559"/>
            <a:chExt cx="2765965" cy="781664"/>
          </a:xfrm>
        </p:grpSpPr>
        <p:sp>
          <p:nvSpPr>
            <p:cNvPr id="58" name="TextBox 57"/>
            <p:cNvSpPr txBox="1"/>
            <p:nvPr/>
          </p:nvSpPr>
          <p:spPr>
            <a:xfrm>
              <a:off x="1472558" y="1257003"/>
              <a:ext cx="2765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디자인에 익숙하지 않은 비전문가도 쉽게 사진을 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피포페인팅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  <a:cs typeface="Arial" pitchFamily="34" charset="0"/>
                </a:rPr>
                <a:t> 도안으로 제작 가능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Arial" pitchFamily="34" charset="0"/>
              </a:endParaRPr>
            </a:p>
          </p:txBody>
        </p:sp>
      </p:grpSp>
      <p:sp>
        <p:nvSpPr>
          <p:cNvPr id="43" name="Oval 7">
            <a:extLst>
              <a:ext uri="{FF2B5EF4-FFF2-40B4-BE49-F238E27FC236}">
                <a16:creationId xmlns:a16="http://schemas.microsoft.com/office/drawing/2014/main" id="{69555885-71E4-4CEB-9876-13731B5A4ACE}"/>
              </a:ext>
            </a:extLst>
          </p:cNvPr>
          <p:cNvSpPr/>
          <p:nvPr/>
        </p:nvSpPr>
        <p:spPr>
          <a:xfrm>
            <a:off x="611560" y="2506737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4BC61AD1-F357-4FD2-9C27-CD111FE9A1D2}"/>
              </a:ext>
            </a:extLst>
          </p:cNvPr>
          <p:cNvSpPr/>
          <p:nvPr/>
        </p:nvSpPr>
        <p:spPr>
          <a:xfrm>
            <a:off x="611560" y="3457307"/>
            <a:ext cx="105119" cy="10511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20" panose="0203050400010101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47D54F6-B509-4A17-9CF7-A8026CD25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16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cxnSpLocks/>
            <a:endCxn id="16" idx="3"/>
          </p:cNvCxnSpPr>
          <p:nvPr/>
        </p:nvCxnSpPr>
        <p:spPr>
          <a:xfrm flipV="1">
            <a:off x="3027803" y="2053273"/>
            <a:ext cx="1906296" cy="883279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endCxn id="18" idx="3"/>
          </p:cNvCxnSpPr>
          <p:nvPr/>
        </p:nvCxnSpPr>
        <p:spPr>
          <a:xfrm flipV="1">
            <a:off x="3027803" y="2462866"/>
            <a:ext cx="3432163" cy="473686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endCxn id="20" idx="2"/>
          </p:cNvCxnSpPr>
          <p:nvPr/>
        </p:nvCxnSpPr>
        <p:spPr>
          <a:xfrm>
            <a:off x="3027803" y="2936552"/>
            <a:ext cx="3849228" cy="553264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19" idx="2"/>
          </p:cNvCxnSpPr>
          <p:nvPr/>
        </p:nvCxnSpPr>
        <p:spPr>
          <a:xfrm>
            <a:off x="3027803" y="2936552"/>
            <a:ext cx="2554866" cy="1313501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기대효과 및 활용방안</a:t>
            </a:r>
          </a:p>
        </p:txBody>
      </p:sp>
      <p:sp>
        <p:nvSpPr>
          <p:cNvPr id="8" name="Oval 7"/>
          <p:cNvSpPr/>
          <p:nvPr/>
        </p:nvSpPr>
        <p:spPr>
          <a:xfrm>
            <a:off x="1773083" y="1765985"/>
            <a:ext cx="2510885" cy="25108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비싼 비용</a:t>
            </a:r>
            <a:br>
              <a:rPr lang="en-US" altLang="ko-KR" sz="1600" dirty="0">
                <a:latin typeface="-윤고딕330" panose="02030504000101010101" pitchFamily="18" charset="-127"/>
                <a:ea typeface="-윤고딕330" panose="02030504000101010101" pitchFamily="18" charset="-127"/>
              </a:rPr>
            </a:br>
            <a:endParaRPr lang="en-US" altLang="ko-KR" sz="1600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/>
            <a:r>
              <a:rPr lang="ko-KR" altLang="en-US" sz="16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긴 제작 시간</a:t>
            </a:r>
            <a:br>
              <a:rPr lang="en-US" altLang="ko-KR" sz="1600" dirty="0">
                <a:latin typeface="-윤고딕330" panose="02030504000101010101" pitchFamily="18" charset="-127"/>
                <a:ea typeface="-윤고딕330" panose="02030504000101010101" pitchFamily="18" charset="-127"/>
              </a:rPr>
            </a:br>
            <a:endParaRPr lang="en-US" altLang="ko-KR" sz="1600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/>
            <a:r>
              <a:rPr lang="ko-KR" altLang="en-US" sz="16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전문 지식 요구</a:t>
            </a:r>
            <a:endParaRPr lang="en-US" altLang="ko-KR" sz="1600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5613" y="2125512"/>
            <a:ext cx="1681564" cy="168156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40404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기존</a:t>
            </a:r>
            <a:endParaRPr lang="en-US" altLang="ko-KR" sz="1400" dirty="0">
              <a:solidFill>
                <a:srgbClr val="404040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/>
            <a:r>
              <a:rPr lang="ko-KR" altLang="en-US" sz="1400" dirty="0" err="1">
                <a:solidFill>
                  <a:srgbClr val="40404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피포페인팅</a:t>
            </a:r>
            <a:r>
              <a:rPr lang="ko-KR" altLang="en-US" sz="1400" dirty="0">
                <a:solidFill>
                  <a:srgbClr val="40404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제작의 한계</a:t>
            </a:r>
          </a:p>
        </p:txBody>
      </p:sp>
      <p:sp>
        <p:nvSpPr>
          <p:cNvPr id="16" name="Oval 15"/>
          <p:cNvSpPr/>
          <p:nvPr/>
        </p:nvSpPr>
        <p:spPr>
          <a:xfrm>
            <a:off x="4765374" y="1069870"/>
            <a:ext cx="1152128" cy="11521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부분</a:t>
            </a:r>
            <a:endParaRPr lang="en-US" altLang="ko-KR" sz="1200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/>
            <a:r>
              <a:rPr lang="ko-KR" altLang="en-US" sz="12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자동화</a:t>
            </a:r>
          </a:p>
        </p:txBody>
      </p:sp>
      <p:sp>
        <p:nvSpPr>
          <p:cNvPr id="18" name="Oval 17"/>
          <p:cNvSpPr/>
          <p:nvPr/>
        </p:nvSpPr>
        <p:spPr>
          <a:xfrm>
            <a:off x="6287212" y="1455983"/>
            <a:ext cx="1179637" cy="117963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40404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비용 절감</a:t>
            </a:r>
            <a:r>
              <a:rPr lang="en-US" altLang="ko-KR" sz="1200" dirty="0">
                <a:solidFill>
                  <a:srgbClr val="40404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, </a:t>
            </a:r>
            <a:r>
              <a:rPr lang="ko-KR" altLang="en-US" sz="1200" dirty="0">
                <a:solidFill>
                  <a:srgbClr val="40404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제작시간 단축</a:t>
            </a:r>
          </a:p>
        </p:txBody>
      </p:sp>
      <p:sp>
        <p:nvSpPr>
          <p:cNvPr id="19" name="Oval 18"/>
          <p:cNvSpPr/>
          <p:nvPr/>
        </p:nvSpPr>
        <p:spPr>
          <a:xfrm>
            <a:off x="5582669" y="3624100"/>
            <a:ext cx="1251905" cy="12519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40404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아동 미술교육</a:t>
            </a:r>
            <a:r>
              <a:rPr lang="en-US" altLang="ko-KR" sz="1200" dirty="0">
                <a:solidFill>
                  <a:srgbClr val="40404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,</a:t>
            </a:r>
          </a:p>
          <a:p>
            <a:pPr algn="ctr"/>
            <a:r>
              <a:rPr lang="ko-KR" altLang="en-US" sz="1200" dirty="0">
                <a:solidFill>
                  <a:srgbClr val="40404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치매 노인 치료</a:t>
            </a:r>
          </a:p>
        </p:txBody>
      </p:sp>
      <p:sp>
        <p:nvSpPr>
          <p:cNvPr id="20" name="Oval 19"/>
          <p:cNvSpPr/>
          <p:nvPr/>
        </p:nvSpPr>
        <p:spPr>
          <a:xfrm>
            <a:off x="6877031" y="2702762"/>
            <a:ext cx="1574108" cy="1574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남녀노소를 아우르는 여가 생활 대중화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EDF0A7-487E-4956-B203-51867E393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37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371759"/>
            <a:ext cx="5472608" cy="399981"/>
          </a:xfrm>
        </p:spPr>
        <p:txBody>
          <a:bodyPr/>
          <a:lstStyle/>
          <a:p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계획 및 진행 상황</a:t>
            </a:r>
            <a:endParaRPr lang="ko-KR" altLang="en-US" dirty="0"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B615A8E-F300-44C6-919E-89EF67541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3C993-BE2F-4439-B0A2-31B379C6FB7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03173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470</Words>
  <Application>Microsoft Office PowerPoint</Application>
  <PresentationFormat>화면 슬라이드 쇼(16:9)</PresentationFormat>
  <Paragraphs>143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27</vt:i4>
      </vt:variant>
    </vt:vector>
  </HeadingPairs>
  <TitlesOfParts>
    <vt:vector size="34" baseType="lpstr">
      <vt:lpstr>맑은 고딕</vt:lpstr>
      <vt:lpstr>-윤고딕320</vt:lpstr>
      <vt:lpstr>-윤고딕330</vt:lpstr>
      <vt:lpstr>Arial</vt:lpstr>
      <vt:lpstr>Cover and End Slide Master</vt:lpstr>
      <vt:lpstr>Contents Slide Master</vt:lpstr>
      <vt:lpstr>Section Break Slide Master</vt:lpstr>
      <vt:lpstr>PIPO Sketcher</vt:lpstr>
      <vt:lpstr>목차</vt:lpstr>
      <vt:lpstr>프로젝트 개요</vt:lpstr>
      <vt:lpstr>PowerPoint 프레젠테이션</vt:lpstr>
      <vt:lpstr>아이디어</vt:lpstr>
      <vt:lpstr>필요성</vt:lpstr>
      <vt:lpstr>목적</vt:lpstr>
      <vt:lpstr>기대효과 및 활용방안</vt:lpstr>
      <vt:lpstr>계획 및 진행 상황</vt:lpstr>
      <vt:lpstr>역할분담</vt:lpstr>
      <vt:lpstr>작업 분할 구조도(WBS)</vt:lpstr>
      <vt:lpstr>구현 방안</vt:lpstr>
      <vt:lpstr>구현 진행상황  ( 스토리보드 – 인덱스 페이지 )</vt:lpstr>
      <vt:lpstr>구현 진행상황  ( 스토리보드 – 인덱스 페이지 업로드 )</vt:lpstr>
      <vt:lpstr>구현 진행상황  ( 스토리보드 – convert 페이지 )</vt:lpstr>
      <vt:lpstr>구현 진행상황  ( 진행상황 – convert 페이지 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향후 일정</vt:lpstr>
      <vt:lpstr>구현해야할 내용</vt:lpstr>
      <vt:lpstr>추진 전략 및 체계</vt:lpstr>
      <vt:lpstr>추진 일정</vt:lpstr>
      <vt:lpstr>Thank you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지용 박</cp:lastModifiedBy>
  <cp:revision>186</cp:revision>
  <dcterms:created xsi:type="dcterms:W3CDTF">2016-11-07T07:00:36Z</dcterms:created>
  <dcterms:modified xsi:type="dcterms:W3CDTF">2021-04-08T01:48:14Z</dcterms:modified>
</cp:coreProperties>
</file>