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9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0D0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C4F2F-4605-4468-8E7D-D490886E825B}" type="doc">
      <dgm:prSet loTypeId="urn:microsoft.com/office/officeart/2008/layout/PictureGrid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0BE0F05-27D4-4CDC-925B-579427238A53}">
      <dgm:prSet/>
      <dgm:spPr/>
      <dgm:t>
        <a:bodyPr/>
        <a:lstStyle/>
        <a:p>
          <a:pPr latinLnBrk="1"/>
          <a:endParaRPr lang="ko-KR" altLang="en-US"/>
        </a:p>
      </dgm:t>
    </dgm:pt>
    <dgm:pt modelId="{C872AFE3-3AAB-47DE-9516-823CF9013EAE}" type="sibTrans" cxnId="{D73655CF-E438-491C-9CE9-827814D6E137}">
      <dgm:prSet/>
      <dgm:spPr/>
      <dgm:t>
        <a:bodyPr/>
        <a:lstStyle/>
        <a:p>
          <a:pPr latinLnBrk="1"/>
          <a:endParaRPr lang="ko-KR" altLang="en-US"/>
        </a:p>
      </dgm:t>
    </dgm:pt>
    <dgm:pt modelId="{4F033F95-9112-4AD1-92C5-697677224F25}" type="parTrans" cxnId="{D73655CF-E438-491C-9CE9-827814D6E137}">
      <dgm:prSet/>
      <dgm:spPr/>
      <dgm:t>
        <a:bodyPr/>
        <a:lstStyle/>
        <a:p>
          <a:pPr latinLnBrk="1"/>
          <a:endParaRPr lang="ko-KR" altLang="en-US"/>
        </a:p>
      </dgm:t>
    </dgm:pt>
    <dgm:pt modelId="{9F9BAD0E-C021-4C10-B0F0-7BFCBD2EB368}" type="pres">
      <dgm:prSet presAssocID="{130C4F2F-4605-4468-8E7D-D490886E825B}" presName="Name0" presStyleCnt="0">
        <dgm:presLayoutVars>
          <dgm:dir/>
        </dgm:presLayoutVars>
      </dgm:prSet>
      <dgm:spPr/>
    </dgm:pt>
    <dgm:pt modelId="{E8B88412-2FB6-4F50-B2A6-93563F987EB1}" type="pres">
      <dgm:prSet presAssocID="{90BE0F05-27D4-4CDC-925B-579427238A53}" presName="composite" presStyleCnt="0"/>
      <dgm:spPr/>
    </dgm:pt>
    <dgm:pt modelId="{EF112A36-50C0-4685-82A2-E1F29911D540}" type="pres">
      <dgm:prSet presAssocID="{90BE0F05-27D4-4CDC-925B-579427238A53}" presName="rect2" presStyleLbl="revTx" presStyleIdx="0" presStyleCnt="1">
        <dgm:presLayoutVars>
          <dgm:bulletEnabled val="1"/>
        </dgm:presLayoutVars>
      </dgm:prSet>
      <dgm:spPr/>
    </dgm:pt>
    <dgm:pt modelId="{2D99DBFC-F8E4-443A-A16B-CD45F41DC2D9}" type="pres">
      <dgm:prSet presAssocID="{90BE0F05-27D4-4CDC-925B-579427238A53}" presName="rect1" presStyleLbl="alignImgPlace1" presStyleIdx="0" presStyleCnt="1" custScaleX="489235" custScaleY="137927" custLinFactNeighborX="0" custLinFactNeighborY="830"/>
      <dgm:spPr>
        <a:solidFill>
          <a:srgbClr val="313131"/>
        </a:solidFill>
        <a:ln>
          <a:noFill/>
        </a:ln>
      </dgm:spPr>
    </dgm:pt>
  </dgm:ptLst>
  <dgm:cxnLst>
    <dgm:cxn modelId="{51AE596D-E55B-4B56-80DA-DDFA0C90C9CB}" type="presOf" srcId="{130C4F2F-4605-4468-8E7D-D490886E825B}" destId="{9F9BAD0E-C021-4C10-B0F0-7BFCBD2EB368}" srcOrd="0" destOrd="0" presId="urn:microsoft.com/office/officeart/2008/layout/PictureGrid"/>
    <dgm:cxn modelId="{83A2B779-CDA5-4495-BD31-7052E0144C2E}" type="presOf" srcId="{90BE0F05-27D4-4CDC-925B-579427238A53}" destId="{EF112A36-50C0-4685-82A2-E1F29911D540}" srcOrd="0" destOrd="0" presId="urn:microsoft.com/office/officeart/2008/layout/PictureGrid"/>
    <dgm:cxn modelId="{D73655CF-E438-491C-9CE9-827814D6E137}" srcId="{130C4F2F-4605-4468-8E7D-D490886E825B}" destId="{90BE0F05-27D4-4CDC-925B-579427238A53}" srcOrd="0" destOrd="0" parTransId="{4F033F95-9112-4AD1-92C5-697677224F25}" sibTransId="{C872AFE3-3AAB-47DE-9516-823CF9013EAE}"/>
    <dgm:cxn modelId="{A330F394-3729-4E70-9BB6-2D9C3EE83481}" type="presParOf" srcId="{9F9BAD0E-C021-4C10-B0F0-7BFCBD2EB368}" destId="{E8B88412-2FB6-4F50-B2A6-93563F987EB1}" srcOrd="0" destOrd="0" presId="urn:microsoft.com/office/officeart/2008/layout/PictureGrid"/>
    <dgm:cxn modelId="{22C96951-AD0F-4BD4-A777-D12ADBC05982}" type="presParOf" srcId="{E8B88412-2FB6-4F50-B2A6-93563F987EB1}" destId="{EF112A36-50C0-4685-82A2-E1F29911D540}" srcOrd="0" destOrd="0" presId="urn:microsoft.com/office/officeart/2008/layout/PictureGrid"/>
    <dgm:cxn modelId="{26DC6BD9-DBF2-4E01-B8D3-863C66FE250D}" type="presParOf" srcId="{E8B88412-2FB6-4F50-B2A6-93563F987EB1}" destId="{2D99DBFC-F8E4-443A-A16B-CD45F41DC2D9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12A36-50C0-4685-82A2-E1F29911D540}">
      <dsp:nvSpPr>
        <dsp:cNvPr id="0" name=""/>
        <dsp:cNvSpPr/>
      </dsp:nvSpPr>
      <dsp:spPr>
        <a:xfrm>
          <a:off x="4849973" y="77037"/>
          <a:ext cx="2492053" cy="37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>
        <a:off x="4849973" y="77037"/>
        <a:ext cx="2492053" cy="373808"/>
      </dsp:txXfrm>
    </dsp:sp>
    <dsp:sp modelId="{2D99DBFC-F8E4-443A-A16B-CD45F41DC2D9}">
      <dsp:nvSpPr>
        <dsp:cNvPr id="0" name=""/>
        <dsp:cNvSpPr/>
      </dsp:nvSpPr>
      <dsp:spPr>
        <a:xfrm>
          <a:off x="1" y="73038"/>
          <a:ext cx="12191997" cy="3437214"/>
        </a:xfrm>
        <a:prstGeom prst="rect">
          <a:avLst/>
        </a:prstGeom>
        <a:solidFill>
          <a:srgbClr val="31313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2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2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2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8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2021-06-10-(Thu)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794154473"/>
              </p:ext>
            </p:extLst>
          </p:nvPr>
        </p:nvGraphicFramePr>
        <p:xfrm>
          <a:off x="0" y="421879"/>
          <a:ext cx="12192001" cy="354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1"/>
            <a:ext cx="12192000" cy="510746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800" b="1" kern="0" dirty="0">
                <a:solidFill>
                  <a:srgbClr val="9FA4A7"/>
                </a:solidFill>
              </a:rPr>
              <a:t>인공지능 소프트웨어 학과 </a:t>
            </a:r>
            <a:endParaRPr lang="en-US" altLang="ko-KR" sz="800" b="1" kern="0" dirty="0">
              <a:solidFill>
                <a:srgbClr val="9FA4A7"/>
              </a:solidFill>
            </a:endParaRPr>
          </a:p>
          <a:p>
            <a:pPr algn="ctr" latinLnBrk="0">
              <a:defRPr/>
            </a:pPr>
            <a:r>
              <a:rPr lang="en-US" altLang="ko-KR" sz="800" b="1" kern="0" dirty="0">
                <a:solidFill>
                  <a:srgbClr val="9FA4A7"/>
                </a:solidFill>
              </a:rPr>
              <a:t>16315012 </a:t>
            </a:r>
            <a:r>
              <a:rPr lang="ko-KR" altLang="en-US" sz="800" b="1" kern="0" dirty="0">
                <a:solidFill>
                  <a:srgbClr val="9FA4A7"/>
                </a:solidFill>
              </a:rPr>
              <a:t>김현기</a:t>
            </a:r>
            <a:r>
              <a:rPr lang="en-US" altLang="ko-KR" sz="800" b="1" kern="0" dirty="0">
                <a:solidFill>
                  <a:srgbClr val="9FA4A7"/>
                </a:solidFill>
              </a:rPr>
              <a:t>, 15422003 </a:t>
            </a:r>
            <a:r>
              <a:rPr lang="ko-KR" altLang="en-US" sz="800" b="1" kern="0" dirty="0" err="1">
                <a:solidFill>
                  <a:srgbClr val="9FA4A7"/>
                </a:solidFill>
              </a:rPr>
              <a:t>정상필</a:t>
            </a:r>
            <a:r>
              <a:rPr lang="en-US" altLang="ko-KR" sz="800" b="1" kern="0" dirty="0">
                <a:solidFill>
                  <a:srgbClr val="9FA4A7"/>
                </a:solidFill>
              </a:rPr>
              <a:t>, 15931031 </a:t>
            </a:r>
            <a:r>
              <a:rPr lang="ko-KR" altLang="en-US" sz="800" b="1" kern="0" dirty="0" err="1">
                <a:solidFill>
                  <a:srgbClr val="9FA4A7"/>
                </a:solidFill>
              </a:rPr>
              <a:t>윤유탁</a:t>
            </a:r>
            <a:endParaRPr lang="en-US" altLang="ko-KR" sz="800" b="1" kern="0" dirty="0">
              <a:solidFill>
                <a:srgbClr val="9FA4A7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-1" y="3955889"/>
            <a:ext cx="12192000" cy="2886287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600" b="1" i="1" kern="0" dirty="0">
                <a:solidFill>
                  <a:prstClr val="white"/>
                </a:solidFill>
              </a:rPr>
              <a:t>자율주행 자동차 </a:t>
            </a:r>
            <a:r>
              <a:rPr lang="en-US" altLang="ko-KR" sz="3600" b="1" i="1" kern="0" dirty="0">
                <a:solidFill>
                  <a:prstClr val="white"/>
                </a:solidFill>
              </a:rPr>
              <a:t> 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i="1" kern="0" dirty="0">
                <a:solidFill>
                  <a:prstClr val="white"/>
                </a:solidFill>
              </a:rPr>
              <a:t>결과보고서</a:t>
            </a:r>
            <a:endParaRPr lang="en-US" altLang="ko-KR" sz="2400" b="1" i="1" kern="0" dirty="0">
              <a:solidFill>
                <a:prstClr val="white"/>
              </a:solidFill>
            </a:endParaRPr>
          </a:p>
        </p:txBody>
      </p:sp>
      <p:sp>
        <p:nvSpPr>
          <p:cNvPr id="149" name="평행 사변형 148"/>
          <p:cNvSpPr/>
          <p:nvPr/>
        </p:nvSpPr>
        <p:spPr>
          <a:xfrm>
            <a:off x="6457950" y="3976259"/>
            <a:ext cx="4021074" cy="2886287"/>
          </a:xfrm>
          <a:prstGeom prst="parallelogram">
            <a:avLst>
              <a:gd name="adj" fmla="val 113842"/>
            </a:avLst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0" name="평행 사변형 149"/>
          <p:cNvSpPr/>
          <p:nvPr/>
        </p:nvSpPr>
        <p:spPr>
          <a:xfrm>
            <a:off x="7410450" y="3973987"/>
            <a:ext cx="3324225" cy="2886287"/>
          </a:xfrm>
          <a:prstGeom prst="parallelogram">
            <a:avLst>
              <a:gd name="adj" fmla="val 111862"/>
            </a:avLst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1" name="평행 사변형 150"/>
          <p:cNvSpPr/>
          <p:nvPr/>
        </p:nvSpPr>
        <p:spPr>
          <a:xfrm>
            <a:off x="219076" y="3973987"/>
            <a:ext cx="3257550" cy="2886287"/>
          </a:xfrm>
          <a:prstGeom prst="parallelogram">
            <a:avLst>
              <a:gd name="adj" fmla="val 111862"/>
            </a:avLst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2A1871-E239-4BA9-9F0C-684FBA54E2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70" y="520931"/>
            <a:ext cx="5964059" cy="33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3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0"/>
            <a:ext cx="12192000" cy="251460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en-US" altLang="ko-KR" sz="600" b="1" kern="0" dirty="0">
              <a:solidFill>
                <a:srgbClr val="9FA4A7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0" y="251460"/>
            <a:ext cx="12192000" cy="453390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defRPr/>
            </a:pPr>
            <a:r>
              <a:rPr lang="ko-KR" altLang="en-US" sz="2000" b="1" i="1" kern="0" dirty="0">
                <a:solidFill>
                  <a:prstClr val="white"/>
                </a:solidFill>
              </a:rPr>
              <a:t>자율주행 자동차</a:t>
            </a:r>
            <a:endParaRPr lang="en-US" altLang="ko-KR" sz="2000" b="1" i="1" kern="0" dirty="0">
              <a:solidFill>
                <a:prstClr val="white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A2A29E-72A1-4285-BDF2-4C133721D93F}"/>
              </a:ext>
            </a:extLst>
          </p:cNvPr>
          <p:cNvSpPr/>
          <p:nvPr/>
        </p:nvSpPr>
        <p:spPr>
          <a:xfrm>
            <a:off x="5892482" y="630350"/>
            <a:ext cx="407036" cy="1489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" b="1" dirty="0">
                <a:solidFill>
                  <a:srgbClr val="57C4C7"/>
                </a:solidFill>
              </a:rPr>
              <a:t>PAGE.1</a:t>
            </a:r>
            <a:endParaRPr lang="ko-KR" altLang="en-US" sz="600" b="1" dirty="0">
              <a:solidFill>
                <a:srgbClr val="57C4C7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588F76B-07A6-4003-869B-7D3E5E65743D}"/>
              </a:ext>
            </a:extLst>
          </p:cNvPr>
          <p:cNvSpPr/>
          <p:nvPr/>
        </p:nvSpPr>
        <p:spPr>
          <a:xfrm>
            <a:off x="2034678" y="943435"/>
            <a:ext cx="8122644" cy="114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8CE9A-564B-4910-9074-07A039E907B8}"/>
              </a:ext>
            </a:extLst>
          </p:cNvPr>
          <p:cNvSpPr txBox="1"/>
          <p:nvPr/>
        </p:nvSpPr>
        <p:spPr>
          <a:xfrm>
            <a:off x="234891" y="943435"/>
            <a:ext cx="2617365" cy="260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목차</a:t>
            </a:r>
            <a:endParaRPr lang="en-US" altLang="ko-KR" b="1" dirty="0"/>
          </a:p>
          <a:p>
            <a:endParaRPr lang="en-US" altLang="ko-KR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ko-KR" altLang="en-US" dirty="0"/>
              <a:t>소개</a:t>
            </a:r>
            <a:endParaRPr lang="en-US" altLang="ko-KR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ko-KR" altLang="en-US" dirty="0"/>
              <a:t>완성과정</a:t>
            </a:r>
            <a:endParaRPr lang="en-US" altLang="ko-KR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ko-KR" altLang="en-US"/>
              <a:t>제한사항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5845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0"/>
            <a:ext cx="12192000" cy="251460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600" kern="0" dirty="0">
                <a:solidFill>
                  <a:srgbClr val="9FA4A7"/>
                </a:solidFill>
              </a:rPr>
              <a:t>Enjoy your stylish business and campus life with </a:t>
            </a:r>
            <a:r>
              <a:rPr lang="en-US" altLang="ko-KR" sz="600" b="1" kern="0" dirty="0">
                <a:solidFill>
                  <a:srgbClr val="9FA4A7"/>
                </a:solidFill>
              </a:rPr>
              <a:t>BIZCAM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0" y="251460"/>
            <a:ext cx="12192000" cy="453390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defRPr/>
            </a:pPr>
            <a:r>
              <a:rPr lang="ko-KR" altLang="en-US" sz="2000" b="1" i="1" kern="0" dirty="0">
                <a:solidFill>
                  <a:prstClr val="white"/>
                </a:solidFill>
              </a:rPr>
              <a:t>소개</a:t>
            </a:r>
            <a:endParaRPr lang="en-US" altLang="ko-KR" sz="2000" b="1" i="1" kern="0" dirty="0">
              <a:solidFill>
                <a:prstClr val="white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A2A29E-72A1-4285-BDF2-4C133721D93F}"/>
              </a:ext>
            </a:extLst>
          </p:cNvPr>
          <p:cNvSpPr/>
          <p:nvPr/>
        </p:nvSpPr>
        <p:spPr>
          <a:xfrm>
            <a:off x="5892482" y="630350"/>
            <a:ext cx="407036" cy="1489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" b="1" dirty="0">
                <a:solidFill>
                  <a:srgbClr val="57C4C7"/>
                </a:solidFill>
              </a:rPr>
              <a:t>PAGE.2</a:t>
            </a:r>
            <a:endParaRPr lang="ko-KR" altLang="en-US" sz="600" b="1" dirty="0">
              <a:solidFill>
                <a:srgbClr val="57C4C7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E205F9-2010-4653-B51E-A97DD13E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8" y="792235"/>
            <a:ext cx="5838737" cy="30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ECBC21E-1172-486E-92FE-83212CEA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49"/>
            <a:ext cx="4949505" cy="61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484254A-AC20-4B59-AC5A-33F49910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8" y="3886569"/>
            <a:ext cx="4479721" cy="29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5E08763-707A-4E94-8BB4-956E96BD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434" y="612595"/>
            <a:ext cx="7439419" cy="61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9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0"/>
            <a:ext cx="12192000" cy="251460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600" kern="0" dirty="0">
                <a:solidFill>
                  <a:srgbClr val="9FA4A7"/>
                </a:solidFill>
              </a:rPr>
              <a:t>Enjoy your stylish business and campus life with </a:t>
            </a:r>
            <a:r>
              <a:rPr lang="en-US" altLang="ko-KR" sz="600" b="1" kern="0" dirty="0">
                <a:solidFill>
                  <a:srgbClr val="9FA4A7"/>
                </a:solidFill>
              </a:rPr>
              <a:t>BIZCAM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0" y="251460"/>
            <a:ext cx="12192000" cy="453390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defRPr/>
            </a:pPr>
            <a:r>
              <a:rPr lang="ko-KR" altLang="en-US" sz="2000" b="1" i="1" kern="0" dirty="0">
                <a:solidFill>
                  <a:prstClr val="white"/>
                </a:solidFill>
              </a:rPr>
              <a:t>완성과정</a:t>
            </a:r>
            <a:r>
              <a:rPr lang="en-US" altLang="ko-KR" sz="2000" b="1" i="1" kern="0" dirty="0">
                <a:solidFill>
                  <a:prstClr val="white"/>
                </a:solidFill>
              </a:rPr>
              <a:t>(1)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A2A29E-72A1-4285-BDF2-4C133721D93F}"/>
              </a:ext>
            </a:extLst>
          </p:cNvPr>
          <p:cNvSpPr/>
          <p:nvPr/>
        </p:nvSpPr>
        <p:spPr>
          <a:xfrm>
            <a:off x="5892482" y="630350"/>
            <a:ext cx="407036" cy="1489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" b="1" dirty="0">
                <a:solidFill>
                  <a:srgbClr val="57C4C7"/>
                </a:solidFill>
              </a:rPr>
              <a:t>PAGE.3</a:t>
            </a:r>
            <a:endParaRPr lang="ko-KR" altLang="en-US" sz="600" b="1" dirty="0">
              <a:solidFill>
                <a:srgbClr val="57C4C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5E616-F369-4F70-B079-56782AFA3F92}"/>
              </a:ext>
            </a:extLst>
          </p:cNvPr>
          <p:cNvSpPr txBox="1"/>
          <p:nvPr/>
        </p:nvSpPr>
        <p:spPr>
          <a:xfrm>
            <a:off x="102764" y="956310"/>
            <a:ext cx="11734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하드웨어</a:t>
            </a:r>
            <a:r>
              <a:rPr lang="ko-KR" altLang="en-US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과정</a:t>
            </a: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</a:t>
            </a: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처음 조립과정에서 모터를 잘못 연결 했던 것을 제외하고는 성공적이었습니다</a:t>
            </a: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코딩 과정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일단 차량의 작동 상태를 확인하기위해 전진 좌우 방향 전환 을 작성하였고 작동이 정상적이었습니다</a:t>
            </a: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추가로 카메라를 이용하여 선을 인식 하는지 확인 하였습니다</a:t>
            </a: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41A0FB-5C3E-4672-944E-28D7F364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39" y="2914344"/>
            <a:ext cx="61531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0"/>
            <a:ext cx="12192000" cy="251460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600" kern="0" dirty="0">
                <a:solidFill>
                  <a:srgbClr val="9FA4A7"/>
                </a:solidFill>
              </a:rPr>
              <a:t>Enjoy your stylish business and campus life with </a:t>
            </a:r>
            <a:r>
              <a:rPr lang="en-US" altLang="ko-KR" sz="600" b="1" kern="0" dirty="0">
                <a:solidFill>
                  <a:srgbClr val="9FA4A7"/>
                </a:solidFill>
              </a:rPr>
              <a:t>BIZCAM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0" y="251460"/>
            <a:ext cx="12192000" cy="453390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defRPr/>
            </a:pPr>
            <a:r>
              <a:rPr lang="ko-KR" altLang="en-US" sz="2000" b="1" i="1" kern="0" dirty="0">
                <a:solidFill>
                  <a:prstClr val="white"/>
                </a:solidFill>
              </a:rPr>
              <a:t>완성과정</a:t>
            </a:r>
            <a:r>
              <a:rPr lang="en-US" altLang="ko-KR" sz="2000" b="1" i="1" kern="0" dirty="0">
                <a:solidFill>
                  <a:prstClr val="white"/>
                </a:solidFill>
              </a:rPr>
              <a:t>(2)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A2A29E-72A1-4285-BDF2-4C133721D93F}"/>
              </a:ext>
            </a:extLst>
          </p:cNvPr>
          <p:cNvSpPr/>
          <p:nvPr/>
        </p:nvSpPr>
        <p:spPr>
          <a:xfrm>
            <a:off x="5892482" y="630350"/>
            <a:ext cx="407036" cy="1489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" b="1" dirty="0">
                <a:solidFill>
                  <a:srgbClr val="57C4C7"/>
                </a:solidFill>
              </a:rPr>
              <a:t>PAGE.4</a:t>
            </a:r>
            <a:endParaRPr lang="ko-KR" altLang="en-US" sz="600" b="1" dirty="0">
              <a:solidFill>
                <a:srgbClr val="57C4C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5E616-F369-4F70-B079-56782AFA3F92}"/>
              </a:ext>
            </a:extLst>
          </p:cNvPr>
          <p:cNvSpPr txBox="1"/>
          <p:nvPr/>
        </p:nvSpPr>
        <p:spPr>
          <a:xfrm>
            <a:off x="102764" y="956310"/>
            <a:ext cx="117341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코딩 과정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말까지 각종 테스트를 진행하여 작동이 원할 한지 확인</a:t>
            </a:r>
            <a:r>
              <a:rPr lang="ko-KR" altLang="en-US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후 작은 에러들을 수정하였습니다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카메라의 성능이 낮아서 코스를 전부 보지 못하는 일이 발생하였고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카메라를 최대한 높이 올려 차선을 보다 정확하게 볼 수 있게 했다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추가로 직선부분은 매우 잘 가는데 곡선을 만나면 차선을 이탈하는 일이 벌어졌습니다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저희 팀은 </a:t>
            </a:r>
            <a:r>
              <a:rPr lang="ko-KR" altLang="en-US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카메라로 보는 속도와 오렌지 파이에서 생각할 때 딜레이가 있다는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것을 알게 되고 각종 카메라 화면을 보여줬던 창을 최대 한 줄여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개의 창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엣지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roi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오리지널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차선 인식 확인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두개로 줄여 카메라가 </a:t>
            </a:r>
            <a:r>
              <a:rPr lang="ko-KR" altLang="en-US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느려지는 것을 </a:t>
            </a: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완화하였습니다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EABEB0-7DA6-4DFC-B495-790922B0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95" y="2710636"/>
            <a:ext cx="2338728" cy="399782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5E7AAD-9B99-42DF-BE8D-10112E9F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276" y="2710636"/>
            <a:ext cx="2302987" cy="399782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BB757A2-4623-43CB-B9DE-7D1F467D1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616" y="2710636"/>
            <a:ext cx="2329959" cy="39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3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0"/>
            <a:ext cx="12192000" cy="251460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600" kern="0" dirty="0">
                <a:solidFill>
                  <a:srgbClr val="9FA4A7"/>
                </a:solidFill>
              </a:rPr>
              <a:t>Enjoy your stylish business and campus life with </a:t>
            </a:r>
            <a:r>
              <a:rPr lang="en-US" altLang="ko-KR" sz="600" b="1" kern="0" dirty="0">
                <a:solidFill>
                  <a:srgbClr val="9FA4A7"/>
                </a:solidFill>
              </a:rPr>
              <a:t>BIZCAM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0" y="251460"/>
            <a:ext cx="12192000" cy="453390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defRPr/>
            </a:pPr>
            <a:r>
              <a:rPr lang="ko-KR" altLang="en-US" sz="2000" b="1" i="1" kern="0" dirty="0">
                <a:solidFill>
                  <a:prstClr val="white"/>
                </a:solidFill>
              </a:rPr>
              <a:t>제한사항</a:t>
            </a:r>
            <a:endParaRPr lang="en-US" altLang="ko-KR" sz="2000" b="1" i="1" kern="0" dirty="0">
              <a:solidFill>
                <a:prstClr val="white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A2A29E-72A1-4285-BDF2-4C133721D93F}"/>
              </a:ext>
            </a:extLst>
          </p:cNvPr>
          <p:cNvSpPr/>
          <p:nvPr/>
        </p:nvSpPr>
        <p:spPr>
          <a:xfrm>
            <a:off x="5892482" y="630350"/>
            <a:ext cx="407036" cy="1489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" b="1" dirty="0">
                <a:solidFill>
                  <a:srgbClr val="57C4C7"/>
                </a:solidFill>
              </a:rPr>
              <a:t>PAGE.5</a:t>
            </a:r>
            <a:endParaRPr lang="ko-KR" altLang="en-US" sz="600" b="1" dirty="0">
              <a:solidFill>
                <a:srgbClr val="57C4C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5E616-F369-4F70-B079-56782AFA3F92}"/>
              </a:ext>
            </a:extLst>
          </p:cNvPr>
          <p:cNvSpPr txBox="1"/>
          <p:nvPr/>
        </p:nvSpPr>
        <p:spPr>
          <a:xfrm>
            <a:off x="102764" y="956310"/>
            <a:ext cx="11734101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7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저희는 최종 목표인 자율주행과 더불어 추가적으로 신호등 불 인식과 사물인식 까지 추가목표를 두었습니다</a:t>
            </a:r>
            <a:r>
              <a:rPr lang="en-US" altLang="ko-KR" sz="17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 현재 구현을 하지 못하였는데요 그 이유는 저희가 가지고 있는 </a:t>
            </a:r>
            <a:r>
              <a:rPr lang="ko-KR" altLang="en-US" sz="17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오렌지파이의 성능과 카메라의 성능이 매우 떨어져 구현조차 힘들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다는 점이 있었습니다</a:t>
            </a:r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7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7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7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그래서 저희는 </a:t>
            </a:r>
            <a:r>
              <a:rPr lang="en-US" altLang="ko-KR" sz="17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autonomous a2z 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회사의 </a:t>
            </a:r>
            <a:r>
              <a:rPr lang="ko-KR" altLang="en-US" sz="17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 실장님을 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전화연결로 자문을 구하게 되었습니다</a:t>
            </a:r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결론적으로 현재 </a:t>
            </a:r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  <a:r>
              <a:rPr lang="ko-KR" altLang="en-US" sz="1700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비디아의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이미지 처리 기술과 </a:t>
            </a:r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  <a:r>
              <a:rPr lang="ko-KR" altLang="en-US" sz="1700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비디아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외장 그래픽을 이용하여 신호등 인식과 사물인식을 </a:t>
            </a:r>
            <a:r>
              <a:rPr lang="ko-KR" altLang="en-US" sz="1700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하지않은이상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불가능하진 않지만 </a:t>
            </a:r>
            <a:r>
              <a:rPr lang="ko-KR" altLang="en-US" sz="17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차량 컴퓨터의 성능이 매우 떨어지고 힘들기 때문에 불가능 하다 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라고 하셨습니다</a:t>
            </a:r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7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그래서 현재 </a:t>
            </a:r>
            <a:r>
              <a:rPr lang="ko-KR" altLang="en-US" sz="1700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캡스톤디자인</a:t>
            </a:r>
            <a:r>
              <a:rPr lang="ko-KR" altLang="en-US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발표 이후 더 좋은 성능의 임베디드 컴퓨터와 차량을 찾고 있으며 최종 졸업작품전까지 작품개발을 목표로 변경 하려고 합니다</a:t>
            </a:r>
            <a:r>
              <a:rPr lang="en-US" altLang="ko-KR" sz="17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7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13770A-12AF-47A5-AFDF-36AECD23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36" y="3653406"/>
            <a:ext cx="3204594" cy="32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대체 텍스트 노출">
            <a:extLst>
              <a:ext uri="{FF2B5EF4-FFF2-40B4-BE49-F238E27FC236}">
                <a16:creationId xmlns:a16="http://schemas.microsoft.com/office/drawing/2014/main" id="{5CA3BF1A-281F-4B32-B9FD-5140FB89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12" y="3894502"/>
            <a:ext cx="2722401" cy="27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134FECA-A2F1-4B16-BAC4-05A318ECEA43}"/>
              </a:ext>
            </a:extLst>
          </p:cNvPr>
          <p:cNvSpPr/>
          <p:nvPr/>
        </p:nvSpPr>
        <p:spPr>
          <a:xfrm>
            <a:off x="0" y="0"/>
            <a:ext cx="12192000" cy="251460"/>
          </a:xfrm>
          <a:prstGeom prst="rect">
            <a:avLst/>
          </a:prstGeom>
          <a:solidFill>
            <a:srgbClr val="53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600" kern="0" dirty="0">
                <a:solidFill>
                  <a:srgbClr val="9FA4A7"/>
                </a:solidFill>
              </a:rPr>
              <a:t>Enjoy your stylish business and campus life with </a:t>
            </a:r>
            <a:r>
              <a:rPr lang="en-US" altLang="ko-KR" sz="600" b="1" kern="0" dirty="0">
                <a:solidFill>
                  <a:srgbClr val="9FA4A7"/>
                </a:solidFill>
              </a:rPr>
              <a:t>BIZCAM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19C8E8-A54A-4988-B2CF-239DE356BFB6}"/>
              </a:ext>
            </a:extLst>
          </p:cNvPr>
          <p:cNvSpPr/>
          <p:nvPr/>
        </p:nvSpPr>
        <p:spPr>
          <a:xfrm>
            <a:off x="0" y="251460"/>
            <a:ext cx="12192000" cy="453390"/>
          </a:xfrm>
          <a:prstGeom prst="rect">
            <a:avLst/>
          </a:prstGeom>
          <a:solidFill>
            <a:srgbClr val="88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defRPr/>
            </a:pPr>
            <a:r>
              <a:rPr lang="ko-KR" altLang="en-US" sz="2000" b="1" i="1" kern="0" dirty="0">
                <a:solidFill>
                  <a:prstClr val="white"/>
                </a:solidFill>
              </a:rPr>
              <a:t>마침</a:t>
            </a:r>
            <a:endParaRPr lang="en-US" altLang="ko-KR" sz="2000" b="1" i="1" kern="0" dirty="0">
              <a:solidFill>
                <a:prstClr val="white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A2A29E-72A1-4285-BDF2-4C133721D93F}"/>
              </a:ext>
            </a:extLst>
          </p:cNvPr>
          <p:cNvSpPr/>
          <p:nvPr/>
        </p:nvSpPr>
        <p:spPr>
          <a:xfrm>
            <a:off x="5892482" y="630350"/>
            <a:ext cx="407036" cy="1489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" b="1" dirty="0">
                <a:solidFill>
                  <a:srgbClr val="57C4C7"/>
                </a:solidFill>
              </a:rPr>
              <a:t>PAGE.7</a:t>
            </a:r>
            <a:endParaRPr lang="ko-KR" altLang="en-US" sz="600" b="1" dirty="0">
              <a:solidFill>
                <a:srgbClr val="57C4C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5E616-F369-4F70-B079-56782AFA3F92}"/>
              </a:ext>
            </a:extLst>
          </p:cNvPr>
          <p:cNvSpPr txBox="1"/>
          <p:nvPr/>
        </p:nvSpPr>
        <p:spPr>
          <a:xfrm>
            <a:off x="4591007" y="3175664"/>
            <a:ext cx="30099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400" b="1" kern="0" spc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endParaRPr lang="en-US" altLang="ko-KR" sz="4400" b="1" kern="0" spc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0237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331</Words>
  <Application>Microsoft Office PowerPoint</Application>
  <PresentationFormat>와이드스크린</PresentationFormat>
  <Paragraphs>38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24_Office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HYUNKI KIM</cp:lastModifiedBy>
  <cp:revision>31</cp:revision>
  <dcterms:created xsi:type="dcterms:W3CDTF">2021-01-14T02:21:48Z</dcterms:created>
  <dcterms:modified xsi:type="dcterms:W3CDTF">2021-06-10T02:37:09Z</dcterms:modified>
</cp:coreProperties>
</file>