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0" r:id="rId4"/>
    <p:sldId id="291" r:id="rId5"/>
    <p:sldId id="292" r:id="rId6"/>
    <p:sldId id="287" r:id="rId7"/>
    <p:sldId id="274" r:id="rId8"/>
    <p:sldId id="296" r:id="rId9"/>
    <p:sldId id="297" r:id="rId10"/>
    <p:sldId id="298" r:id="rId11"/>
    <p:sldId id="282" r:id="rId12"/>
    <p:sldId id="279" r:id="rId13"/>
    <p:sldId id="262" r:id="rId14"/>
    <p:sldId id="293" r:id="rId15"/>
    <p:sldId id="294" r:id="rId16"/>
    <p:sldId id="295" r:id="rId17"/>
    <p:sldId id="277" r:id="rId18"/>
    <p:sldId id="275" r:id="rId19"/>
    <p:sldId id="257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D5B"/>
    <a:srgbClr val="E2CBB7"/>
    <a:srgbClr val="EEE9E2"/>
    <a:srgbClr val="FCF7F2"/>
    <a:srgbClr val="554F4D"/>
    <a:srgbClr val="D0C4B0"/>
    <a:srgbClr val="E1D9CC"/>
    <a:srgbClr val="F2E0CA"/>
    <a:srgbClr val="F6E9DA"/>
    <a:srgbClr val="7068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584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8F012-0AC3-42B2-90CA-BC5405C6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097188-C232-41BC-A1C6-677F6D6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ACDF9E-AFBC-4D2D-A688-7BE3887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59E12-6FA5-449B-95B8-5422692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9C277-1836-4E22-BB5C-32FD2C8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8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D1FB7-E6E4-4153-8540-BFF436E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0FDF1D-719A-4B33-9023-7CE4316A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4EE70-389B-46DE-9265-B822FBD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0A08D-1ADA-4909-B351-23A9DB5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96274-6782-43A2-9D65-26D48D59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0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FF69C1-F07A-44E0-8804-DBF0B91EE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2B80-F8D2-4FB9-9913-48A227D6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51D35-AC5D-4009-B23F-239D9EE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31EDF0-F5CD-4184-B8F2-C877766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02437-6EA8-4A9E-A143-795A149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D55B9-E8A9-4A30-91F8-3A87B484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38375-52A4-4DFC-94A7-02AAFB2D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B85B4-E71D-494F-A759-4D10E06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9F9B02-3085-4385-A3F2-BCBAF40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6A0F-23CB-48F3-98F5-EEB498F0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0C255-11F9-437C-BD0A-8C83302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16960-288E-40FA-BAC1-95E652A0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9145B-4748-48A7-8B68-AB10D9C3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43DA5-62AB-4B07-ACF4-66F7F151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D854-17FC-4344-B33A-2133F9CD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9294-4C29-4FF2-94D5-64F5E01A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82D1B-E38A-4915-8F19-5833301E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0A86B2-4BE5-4BDC-8321-2402D0BA9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FE4B-E0B7-4187-9969-8E7CF3FF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CEF1A5-E0D7-4286-84FF-F034733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93F695-D9D7-4B6A-A576-9001815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B6A37-6DCD-490D-ACB4-5A4BBFD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BFDDF-C043-4373-B751-DEDFFD2F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4EDD22-3F2F-4C29-86F7-886E17AD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FDB57E-3DFC-4612-B7AB-FEDC5F86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2070CB-C54B-46A0-945F-190DC028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CDECCA-E76A-451A-AAFF-603D887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FC4C5F-2E37-4C43-933D-AA5036CC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C55A0B-AD1F-4D77-BB32-6CA2B48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8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ABC6-A533-4172-AFC1-84E430B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4D0A85-6CE5-4FE0-A839-22468B8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1ABEBE-2706-4558-85F8-2436A72C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7E30B7-49F1-44C9-8825-1306CA4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509C7A-604B-447A-A0E7-827B9D6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E42BB5-D3ED-4C8D-8CA7-4619BE4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CFFE1-D135-48B9-9A6D-A2FD7C7A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DC539-7512-4226-9223-DA48FCD0E2D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BF424-516E-45C7-A9E1-790BDAF1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9E1ED-69B1-48EF-95E3-4A0BA178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E19A3F-94D9-442E-8D70-BDFA73E9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EBF51-806D-4FB3-AA11-4F6B7DB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93E20-D7A7-4DD2-AAB9-1257F61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3B0FD-CAB2-4FFC-997F-FB326DD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EB20-48F7-48B8-A6B9-0261B6BA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436F32-78E7-4C89-8734-475421D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3D526B-EDAF-4888-AA56-44BF7C83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E3DFB-8B04-43A4-BE6C-21E4823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57F976-D309-4D60-B0A1-43C6E574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BA7C4-51F1-47C6-A321-2DF8E67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2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F9EDB-7AE4-4C48-838E-CA5C2DF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327EBC-3E3B-474E-83E1-C087A70D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3D1C1-8BAB-48B1-8A81-361F734B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2022-07-20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D174B-CCB9-47F1-8F37-F86E3A59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165FA4-90E6-4929-90D4-6FF8E70A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8DB10-764D-45FC-AB61-1DD0D37C8E80}"/>
              </a:ext>
            </a:extLst>
          </p:cNvPr>
          <p:cNvSpPr txBox="1"/>
          <p:nvPr/>
        </p:nvSpPr>
        <p:spPr>
          <a:xfrm>
            <a:off x="4924043" y="2709902"/>
            <a:ext cx="23439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 dirty="0">
                <a:solidFill>
                  <a:srgbClr val="655D5B"/>
                </a:solidFill>
              </a:rPr>
              <a:t>불</a:t>
            </a:r>
            <a:r>
              <a:rPr lang="en-US" altLang="ko-KR" sz="6600" dirty="0">
                <a:solidFill>
                  <a:srgbClr val="655D5B"/>
                </a:solidFill>
              </a:rPr>
              <a:t>4</a:t>
            </a:r>
            <a:r>
              <a:rPr lang="ko-KR" altLang="en-US" sz="6600" dirty="0">
                <a:solidFill>
                  <a:srgbClr val="655D5B"/>
                </a:solidFill>
              </a:rPr>
              <a:t>조</a:t>
            </a:r>
            <a:r>
              <a:rPr lang="en-US" altLang="ko-KR" sz="6600" dirty="0">
                <a:solidFill>
                  <a:srgbClr val="655D5B"/>
                </a:solidFill>
              </a:rPr>
              <a:t>	</a:t>
            </a:r>
            <a:endParaRPr lang="ko-KR" altLang="en-US" sz="6600" dirty="0">
              <a:solidFill>
                <a:srgbClr val="655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Yolov5</a:t>
            </a:r>
            <a:r>
              <a:rPr lang="ko-KR" altLang="en-US" sz="3600" dirty="0">
                <a:solidFill>
                  <a:srgbClr val="554F4D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23BCAF-5CB6-429E-A252-E1ACB9D22C81}"/>
              </a:ext>
            </a:extLst>
          </p:cNvPr>
          <p:cNvSpPr/>
          <p:nvPr/>
        </p:nvSpPr>
        <p:spPr>
          <a:xfrm>
            <a:off x="334278" y="1352527"/>
            <a:ext cx="11569699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99AC15F-83CC-4E03-AEF9-F4B6C0E4AD79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B87BE1B9-A82C-4516-8144-BDC166E66314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2D1CB0-1B08-4D14-9FED-F641B8A41F0B}"/>
              </a:ext>
            </a:extLst>
          </p:cNvPr>
          <p:cNvSpPr/>
          <p:nvPr/>
        </p:nvSpPr>
        <p:spPr>
          <a:xfrm>
            <a:off x="-68612" y="-56823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래픽 9" descr="갈매기형 화살표">
            <a:extLst>
              <a:ext uri="{FF2B5EF4-FFF2-40B4-BE49-F238E27FC236}">
                <a16:creationId xmlns:a16="http://schemas.microsoft.com/office/drawing/2014/main" id="{525AA074-477B-B2AC-1341-2CDE73BE5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6149" y="2388719"/>
            <a:ext cx="313055" cy="52322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75047C-1304-744F-30FC-EC1CEDCCE63F}"/>
              </a:ext>
            </a:extLst>
          </p:cNvPr>
          <p:cNvSpPr/>
          <p:nvPr/>
        </p:nvSpPr>
        <p:spPr>
          <a:xfrm>
            <a:off x="487371" y="5065806"/>
            <a:ext cx="3345061" cy="644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b="0" i="0" dirty="0" err="1">
                <a:solidFill>
                  <a:srgbClr val="212121"/>
                </a:solidFill>
                <a:effectLst/>
                <a:latin typeface="+mn-ea"/>
              </a:rPr>
              <a:t>Roboflow</a:t>
            </a:r>
            <a:r>
              <a:rPr lang="ko-KR" altLang="en-US" b="0" i="0" dirty="0">
                <a:solidFill>
                  <a:srgbClr val="212121"/>
                </a:solidFill>
                <a:effectLst/>
                <a:latin typeface="+mn-ea"/>
              </a:rPr>
              <a:t>을 활용해 </a:t>
            </a:r>
            <a:r>
              <a:rPr lang="en-US" altLang="ko-KR" b="0" i="0" dirty="0">
                <a:solidFill>
                  <a:srgbClr val="212121"/>
                </a:solidFill>
                <a:effectLst/>
                <a:latin typeface="+mn-ea"/>
              </a:rPr>
              <a:t>custom Dataset </a:t>
            </a:r>
            <a:r>
              <a:rPr lang="ko-KR" altLang="en-US" b="0" i="0" dirty="0">
                <a:solidFill>
                  <a:srgbClr val="212121"/>
                </a:solidFill>
                <a:effectLst/>
                <a:latin typeface="+mn-ea"/>
              </a:rPr>
              <a:t>만들기</a:t>
            </a:r>
            <a:endParaRPr lang="en-US" altLang="ko-KR" b="0" i="0" dirty="0">
              <a:solidFill>
                <a:srgbClr val="212121"/>
              </a:solidFill>
              <a:effectLst/>
              <a:latin typeface="+mn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FD09E32-1F79-29E1-F946-3E0FADFEFF46}"/>
              </a:ext>
            </a:extLst>
          </p:cNvPr>
          <p:cNvSpPr/>
          <p:nvPr/>
        </p:nvSpPr>
        <p:spPr>
          <a:xfrm>
            <a:off x="4148737" y="5065806"/>
            <a:ext cx="7574122" cy="644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모델을 학습하고</a:t>
            </a:r>
            <a:r>
              <a:rPr lang="en-US" altLang="ko-KR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저장합니다</a:t>
            </a:r>
            <a:r>
              <a:rPr lang="en-US" altLang="ko-KR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4" y="1460611"/>
            <a:ext cx="3519785" cy="27152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7" y="2043952"/>
            <a:ext cx="7343362" cy="16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13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구상한 </a:t>
            </a:r>
            <a:r>
              <a:rPr lang="en-US" altLang="ko-KR" sz="3600" dirty="0" err="1">
                <a:solidFill>
                  <a:srgbClr val="554F4D"/>
                </a:solidFill>
              </a:rPr>
              <a:t>ui</a:t>
            </a:r>
            <a:endParaRPr lang="ko-KR" altLang="en-US" sz="3600" dirty="0">
              <a:solidFill>
                <a:srgbClr val="554F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DB04A0E-9473-4E7F-8117-C1469719FB0F}"/>
              </a:ext>
            </a:extLst>
          </p:cNvPr>
          <p:cNvGrpSpPr/>
          <p:nvPr/>
        </p:nvGrpSpPr>
        <p:grpSpPr>
          <a:xfrm>
            <a:off x="881408" y="5584252"/>
            <a:ext cx="2846903" cy="912297"/>
            <a:chOff x="917887" y="4948779"/>
            <a:chExt cx="2846903" cy="912297"/>
          </a:xfrm>
        </p:grpSpPr>
        <p:sp>
          <p:nvSpPr>
            <p:cNvPr id="10" name="テキスト ボックス 17">
              <a:extLst>
                <a:ext uri="{FF2B5EF4-FFF2-40B4-BE49-F238E27FC236}">
                  <a16:creationId xmlns:a16="http://schemas.microsoft.com/office/drawing/2014/main" id="{E83585BF-68A0-4E0D-A2FB-6CF88F87EBF2}"/>
                </a:ext>
              </a:extLst>
            </p:cNvPr>
            <p:cNvSpPr txBox="1"/>
            <p:nvPr/>
          </p:nvSpPr>
          <p:spPr>
            <a:xfrm>
              <a:off x="1279189" y="5087447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>
                  <a:latin typeface="+mn-ea"/>
                </a:rPr>
                <a:t>기본페이지 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8D60D5-5926-4E3E-A7A2-D67718B862CD}"/>
                </a:ext>
              </a:extLst>
            </p:cNvPr>
            <p:cNvSpPr txBox="1"/>
            <p:nvPr/>
          </p:nvSpPr>
          <p:spPr>
            <a:xfrm>
              <a:off x="917887" y="5553299"/>
              <a:ext cx="28469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ko-KR" altLang="en-US" sz="1400" dirty="0"/>
            </a:p>
          </p:txBody>
        </p: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4BEB1017-C49F-42ED-96D1-862BFB9C9971}"/>
                </a:ext>
              </a:extLst>
            </p:cNvPr>
            <p:cNvCxnSpPr/>
            <p:nvPr/>
          </p:nvCxnSpPr>
          <p:spPr>
            <a:xfrm>
              <a:off x="2026378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2BE3798-1C4E-48AA-8C7B-444174A5A5EF}"/>
              </a:ext>
            </a:extLst>
          </p:cNvPr>
          <p:cNvGrpSpPr/>
          <p:nvPr/>
        </p:nvGrpSpPr>
        <p:grpSpPr>
          <a:xfrm>
            <a:off x="4917326" y="5584250"/>
            <a:ext cx="2846903" cy="1127740"/>
            <a:chOff x="4672548" y="4948779"/>
            <a:chExt cx="2846903" cy="1127740"/>
          </a:xfrm>
        </p:grpSpPr>
        <p:sp>
          <p:nvSpPr>
            <p:cNvPr id="22" name="テキスト ボックス 17">
              <a:extLst>
                <a:ext uri="{FF2B5EF4-FFF2-40B4-BE49-F238E27FC236}">
                  <a16:creationId xmlns:a16="http://schemas.microsoft.com/office/drawing/2014/main" id="{1924B360-C9B8-4F9D-BB64-460B23E4E03A}"/>
                </a:ext>
              </a:extLst>
            </p:cNvPr>
            <p:cNvSpPr txBox="1"/>
            <p:nvPr/>
          </p:nvSpPr>
          <p:spPr>
            <a:xfrm>
              <a:off x="5033850" y="5087447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>
                  <a:latin typeface="+mn-ea"/>
                </a:rPr>
                <a:t>약 보관함 </a:t>
              </a:r>
              <a:endParaRPr kumimoji="1" lang="ja-JP" altLang="en-US" dirty="0">
                <a:latin typeface="+mn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77B763-7B3F-4D6E-98BA-F87431691234}"/>
                </a:ext>
              </a:extLst>
            </p:cNvPr>
            <p:cNvSpPr txBox="1"/>
            <p:nvPr/>
          </p:nvSpPr>
          <p:spPr>
            <a:xfrm>
              <a:off x="4672548" y="5553299"/>
              <a:ext cx="2846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400" dirty="0"/>
                <a:t>약의 이름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저장한 날짜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복용방법을 간단히 알려주는 페이지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C60BD4A8-8A30-49D4-8840-371CD3B25A05}"/>
                </a:ext>
              </a:extLst>
            </p:cNvPr>
            <p:cNvCxnSpPr/>
            <p:nvPr/>
          </p:nvCxnSpPr>
          <p:spPr>
            <a:xfrm>
              <a:off x="5781039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2DA9087-D84E-42E5-995A-7C68BE64B0F4}"/>
              </a:ext>
            </a:extLst>
          </p:cNvPr>
          <p:cNvGrpSpPr/>
          <p:nvPr/>
        </p:nvGrpSpPr>
        <p:grpSpPr>
          <a:xfrm>
            <a:off x="8784021" y="5377819"/>
            <a:ext cx="2846903" cy="1127740"/>
            <a:chOff x="8427209" y="4948779"/>
            <a:chExt cx="2846903" cy="1127740"/>
          </a:xfrm>
        </p:grpSpPr>
        <p:sp>
          <p:nvSpPr>
            <p:cNvPr id="27" name="テキスト ボックス 17">
              <a:extLst>
                <a:ext uri="{FF2B5EF4-FFF2-40B4-BE49-F238E27FC236}">
                  <a16:creationId xmlns:a16="http://schemas.microsoft.com/office/drawing/2014/main" id="{59DA6535-BD2A-47F7-A89B-94FF33E08A57}"/>
                </a:ext>
              </a:extLst>
            </p:cNvPr>
            <p:cNvSpPr txBox="1"/>
            <p:nvPr/>
          </p:nvSpPr>
          <p:spPr>
            <a:xfrm>
              <a:off x="8788511" y="508744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>
                  <a:latin typeface="+mn-ea"/>
                </a:rPr>
                <a:t>상세페이지</a:t>
              </a:r>
              <a:endParaRPr kumimoji="1" lang="en-US" altLang="ko-KR" dirty="0">
                <a:latin typeface="+mn-ea"/>
              </a:endParaRPr>
            </a:p>
            <a:p>
              <a:endParaRPr kumimoji="1" lang="ja-JP" altLang="en-US" dirty="0">
                <a:latin typeface="+mn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09ECF6-84B4-4385-8B2F-A400844C68B0}"/>
                </a:ext>
              </a:extLst>
            </p:cNvPr>
            <p:cNvSpPr txBox="1"/>
            <p:nvPr/>
          </p:nvSpPr>
          <p:spPr>
            <a:xfrm>
              <a:off x="8427209" y="5553299"/>
              <a:ext cx="2846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400" dirty="0"/>
                <a:t>약의 추가적인 정보를 알려주는 페이지 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323E47D8-8D96-43F5-9402-F51483D54D08}"/>
                </a:ext>
              </a:extLst>
            </p:cNvPr>
            <p:cNvCxnSpPr/>
            <p:nvPr/>
          </p:nvCxnSpPr>
          <p:spPr>
            <a:xfrm>
              <a:off x="9535700" y="4948779"/>
              <a:ext cx="6299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772374D-861B-427F-B594-D01110F5D502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311B96-2731-4B19-BC4E-931B81408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52" y="1204413"/>
            <a:ext cx="2558288" cy="42638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1697117-871C-4D73-A46B-A82879471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7" y="1204413"/>
            <a:ext cx="2669504" cy="444917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652B557-5FD6-48A8-B27E-D933976AE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25" y="1204413"/>
            <a:ext cx="2669503" cy="44491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A626E3-3F48-4B46-94E3-AF6FD1A90A82}"/>
              </a:ext>
            </a:extLst>
          </p:cNvPr>
          <p:cNvSpPr txBox="1"/>
          <p:nvPr/>
        </p:nvSpPr>
        <p:spPr>
          <a:xfrm>
            <a:off x="9334470" y="440675"/>
            <a:ext cx="237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rgbClr val="554F4D"/>
                </a:solidFill>
              </a:rPr>
              <a:t>필수인 것 이외 삭제 </a:t>
            </a:r>
          </a:p>
        </p:txBody>
      </p:sp>
    </p:spTree>
    <p:extLst>
      <p:ext uri="{BB962C8B-B14F-4D97-AF65-F5344CB8AC3E}">
        <p14:creationId xmlns:p14="http://schemas.microsoft.com/office/powerpoint/2010/main" val="19021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문제점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1289239-E9AE-4312-B09A-EE840DA65F6A}"/>
              </a:ext>
            </a:extLst>
          </p:cNvPr>
          <p:cNvGrpSpPr/>
          <p:nvPr/>
        </p:nvGrpSpPr>
        <p:grpSpPr>
          <a:xfrm>
            <a:off x="1212112" y="1530143"/>
            <a:ext cx="10675088" cy="2343181"/>
            <a:chOff x="1212112" y="1388840"/>
            <a:chExt cx="10675088" cy="234318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9B1AC472-C377-437A-9763-0ACAF31BA6ED}"/>
                </a:ext>
              </a:extLst>
            </p:cNvPr>
            <p:cNvSpPr/>
            <p:nvPr/>
          </p:nvSpPr>
          <p:spPr>
            <a:xfrm>
              <a:off x="1212112" y="1702854"/>
              <a:ext cx="10675088" cy="2029167"/>
            </a:xfrm>
            <a:prstGeom prst="rect">
              <a:avLst/>
            </a:prstGeom>
            <a:solidFill>
              <a:srgbClr val="EEE9E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771E889-22D2-4A1E-BB55-C560B0DF5731}"/>
                </a:ext>
              </a:extLst>
            </p:cNvPr>
            <p:cNvSpPr/>
            <p:nvPr/>
          </p:nvSpPr>
          <p:spPr>
            <a:xfrm>
              <a:off x="1477926" y="1388840"/>
              <a:ext cx="2307265" cy="6280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ED2F008-8BEE-453D-B276-2B60B5EEA3CB}"/>
              </a:ext>
            </a:extLst>
          </p:cNvPr>
          <p:cNvSpPr txBox="1"/>
          <p:nvPr/>
        </p:nvSpPr>
        <p:spPr>
          <a:xfrm>
            <a:off x="1425206" y="2308438"/>
            <a:ext cx="9341587" cy="13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학습시킬 데이터 부족</a:t>
            </a:r>
            <a:endParaRPr lang="en-US" altLang="ko-KR" sz="24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앱 프로그래밍 중 생긴 문제 </a:t>
            </a:r>
            <a:r>
              <a:rPr lang="en-US" altLang="ko-KR" sz="24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연동중</a:t>
            </a:r>
            <a:r>
              <a:rPr lang="ko-KR" altLang="en-US" sz="24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생긴 문제 </a:t>
            </a:r>
            <a:r>
              <a:rPr lang="en-US" altLang="ko-KR" sz="24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  <a:endParaRPr lang="ko-KR" altLang="en-US" sz="24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371F16-AD65-4FE2-A4EE-F3C559E83C25}"/>
              </a:ext>
            </a:extLst>
          </p:cNvPr>
          <p:cNvSpPr txBox="1"/>
          <p:nvPr/>
        </p:nvSpPr>
        <p:spPr>
          <a:xfrm>
            <a:off x="2000535" y="1582597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spc="-150" dirty="0">
                <a:solidFill>
                  <a:schemeClr val="bg1"/>
                </a:solidFill>
                <a:latin typeface="+mj-ea"/>
                <a:ea typeface="+mj-ea"/>
              </a:rPr>
              <a:t>문제점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1312AE9-AC8C-4147-8461-CF106E3E002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24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E1EA03-215E-47E6-B9AD-B7D06C488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5459A345-901A-4152-B15E-A32122945144}"/>
              </a:ext>
            </a:extLst>
          </p:cNvPr>
          <p:cNvGrpSpPr/>
          <p:nvPr/>
        </p:nvGrpSpPr>
        <p:grpSpPr>
          <a:xfrm>
            <a:off x="365760" y="658629"/>
            <a:ext cx="5730240" cy="5557520"/>
            <a:chOff x="5415280" y="658629"/>
            <a:chExt cx="6096000" cy="555752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3FF8C78-DC6A-4A34-8F00-088434FADAB2}"/>
                </a:ext>
              </a:extLst>
            </p:cNvPr>
            <p:cNvSpPr/>
            <p:nvPr/>
          </p:nvSpPr>
          <p:spPr>
            <a:xfrm>
              <a:off x="5415280" y="658629"/>
              <a:ext cx="6096000" cy="55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A762C0-8F43-4A70-8561-A58DCDF6627D}"/>
                </a:ext>
              </a:extLst>
            </p:cNvPr>
            <p:cNvSpPr txBox="1"/>
            <p:nvPr/>
          </p:nvSpPr>
          <p:spPr>
            <a:xfrm>
              <a:off x="5813383" y="2986002"/>
              <a:ext cx="5513459" cy="15404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ko-KR" sz="1600" dirty="0" err="1"/>
                <a:t>Imagaug</a:t>
              </a:r>
              <a:r>
                <a:rPr lang="en-US" altLang="ko-KR" sz="1600" dirty="0"/>
                <a:t> </a:t>
              </a:r>
              <a:r>
                <a:rPr lang="ko-KR" altLang="en-US" sz="1600" dirty="0"/>
                <a:t>를</a:t>
              </a:r>
              <a:r>
                <a:rPr lang="en-US" altLang="ko-KR" sz="1600" dirty="0"/>
                <a:t> </a:t>
              </a:r>
              <a:r>
                <a:rPr lang="ko-KR" altLang="en-US" sz="1600" dirty="0"/>
                <a:t>사용하여     </a:t>
              </a:r>
              <a:r>
                <a:rPr lang="en-US" altLang="ko-KR" sz="1600" dirty="0" err="1"/>
                <a:t>Flip,Gaussianblur,Medianblur</a:t>
              </a:r>
              <a:r>
                <a:rPr lang="en-US" altLang="ko-KR" sz="1600" dirty="0"/>
                <a:t>,   </a:t>
              </a:r>
              <a:r>
                <a:rPr lang="en-US" altLang="ko-KR" sz="1600" dirty="0" err="1"/>
                <a:t>Shapen,Dropout</a:t>
              </a:r>
              <a:r>
                <a:rPr lang="en-US" altLang="ko-KR" sz="1600" dirty="0"/>
                <a:t> </a:t>
              </a:r>
              <a:r>
                <a:rPr lang="ko-KR" altLang="en-US" sz="1600" dirty="0"/>
                <a:t>등을 이용하여  이미지 데이터 증강</a:t>
              </a:r>
              <a:endParaRPr lang="en-US" altLang="ko-KR" sz="1600" dirty="0"/>
            </a:p>
            <a:p>
              <a:pPr algn="just">
                <a:lnSpc>
                  <a:spcPct val="120000"/>
                </a:lnSpc>
              </a:pPr>
              <a:endParaRPr lang="en-US" altLang="ko-KR" sz="1600" dirty="0"/>
            </a:p>
            <a:p>
              <a:pPr algn="just">
                <a:lnSpc>
                  <a:spcPct val="120000"/>
                </a:lnSpc>
              </a:pPr>
              <a:r>
                <a:rPr lang="ko-KR" altLang="en-US" sz="1600" dirty="0"/>
                <a:t>알약 한 종류당 </a:t>
              </a:r>
              <a:r>
                <a:rPr lang="en-US" altLang="ko-KR" sz="1600" dirty="0"/>
                <a:t>10000</a:t>
              </a:r>
              <a:r>
                <a:rPr lang="ko-KR" altLang="en-US" sz="1600" dirty="0"/>
                <a:t>개의 이미지로 증강 </a:t>
              </a:r>
              <a:r>
                <a:rPr lang="ko-KR" altLang="en-US" sz="1600" dirty="0" err="1"/>
                <a:t>시킨뒤</a:t>
              </a:r>
              <a:r>
                <a:rPr lang="ko-KR" altLang="en-US" sz="1600" dirty="0"/>
                <a:t> 학습데이터로 사용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5862C5-56A1-4944-A2CE-8773C76357CB}"/>
                </a:ext>
              </a:extLst>
            </p:cNvPr>
            <p:cNvSpPr txBox="1"/>
            <p:nvPr/>
          </p:nvSpPr>
          <p:spPr>
            <a:xfrm>
              <a:off x="5813383" y="1856350"/>
              <a:ext cx="40446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부족한 데이터 증강  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16EF11B-6D0D-4CB1-91A3-301E7FA41EE4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D339C4-3DA7-47AB-9C9F-4BECC54BF497}"/>
              </a:ext>
            </a:extLst>
          </p:cNvPr>
          <p:cNvSpPr txBox="1"/>
          <p:nvPr/>
        </p:nvSpPr>
        <p:spPr>
          <a:xfrm>
            <a:off x="572877" y="727113"/>
            <a:ext cx="386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문제</a:t>
            </a:r>
            <a:r>
              <a:rPr lang="en-US" altLang="ko-KR" sz="3600" dirty="0">
                <a:solidFill>
                  <a:srgbClr val="554F4D"/>
                </a:solidFill>
              </a:rPr>
              <a:t>1</a:t>
            </a:r>
            <a:endParaRPr lang="ko-KR" altLang="en-US" sz="3600" dirty="0">
              <a:solidFill>
                <a:srgbClr val="554F4D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9F1BBE4-7A6D-D804-1B20-C686402F0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97" y="650240"/>
            <a:ext cx="5880683" cy="55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3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문제</a:t>
            </a:r>
            <a:r>
              <a:rPr lang="en-US" altLang="ko-KR" sz="3600" dirty="0">
                <a:solidFill>
                  <a:srgbClr val="554F4D"/>
                </a:solidFill>
              </a:rPr>
              <a:t>1. </a:t>
            </a:r>
            <a:r>
              <a:rPr lang="ko-KR" altLang="en-US" sz="3600" dirty="0">
                <a:solidFill>
                  <a:srgbClr val="554F4D"/>
                </a:solidFill>
              </a:rPr>
              <a:t>데이터 증강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23BCAF-5CB6-429E-A252-E1ACB9D22C81}"/>
              </a:ext>
            </a:extLst>
          </p:cNvPr>
          <p:cNvSpPr/>
          <p:nvPr/>
        </p:nvSpPr>
        <p:spPr>
          <a:xfrm>
            <a:off x="811410" y="1352527"/>
            <a:ext cx="11092567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99AC15F-83CC-4E03-AEF9-F4B6C0E4AD79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B87BE1B9-A82C-4516-8144-BDC166E66314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9BD46E-D1D6-46B4-BAAD-A7CB6088C044}"/>
              </a:ext>
            </a:extLst>
          </p:cNvPr>
          <p:cNvSpPr txBox="1"/>
          <p:nvPr/>
        </p:nvSpPr>
        <p:spPr>
          <a:xfrm>
            <a:off x="7176063" y="2046003"/>
            <a:ext cx="4117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+mj-ea"/>
                <a:ea typeface="+mj-ea"/>
              </a:rPr>
              <a:t>먼저 </a:t>
            </a:r>
            <a:r>
              <a:rPr lang="en-US" altLang="ko-KR" sz="2400" dirty="0" err="1">
                <a:latin typeface="+mj-ea"/>
                <a:ea typeface="+mj-ea"/>
              </a:rPr>
              <a:t>imgaug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en-US" altLang="ko-KR" sz="2400" dirty="0" err="1">
                <a:latin typeface="+mj-ea"/>
                <a:ea typeface="+mj-ea"/>
              </a:rPr>
              <a:t>github</a:t>
            </a:r>
            <a:r>
              <a:rPr lang="ko-KR" altLang="en-US" sz="2400" dirty="0">
                <a:latin typeface="+mj-ea"/>
                <a:ea typeface="+mj-ea"/>
              </a:rPr>
              <a:t>에 있는 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문서에 있는 예제로 원하는 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증강 코드만 가져와 클래스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형태로 작성해준다</a:t>
            </a:r>
            <a:endParaRPr lang="en-US" altLang="ko-KR" sz="2400" dirty="0">
              <a:latin typeface="+mj-ea"/>
              <a:ea typeface="+mj-ea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EA45466F-DFFF-4FB1-ABF9-42C1619E4242}"/>
              </a:ext>
            </a:extLst>
          </p:cNvPr>
          <p:cNvCxnSpPr>
            <a:cxnSpLocks/>
          </p:cNvCxnSpPr>
          <p:nvPr/>
        </p:nvCxnSpPr>
        <p:spPr>
          <a:xfrm>
            <a:off x="7296082" y="1836476"/>
            <a:ext cx="77617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2D1CB0-1B08-4D14-9FED-F641B8A41F0B}"/>
              </a:ext>
            </a:extLst>
          </p:cNvPr>
          <p:cNvSpPr/>
          <p:nvPr/>
        </p:nvSpPr>
        <p:spPr>
          <a:xfrm>
            <a:off x="-68612" y="-56823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984B7A7-647B-3EC9-5F56-2A187164A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3" y="1680819"/>
            <a:ext cx="5822712" cy="4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6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문제</a:t>
            </a:r>
            <a:r>
              <a:rPr lang="en-US" altLang="ko-KR" sz="3600" dirty="0">
                <a:solidFill>
                  <a:srgbClr val="554F4D"/>
                </a:solidFill>
              </a:rPr>
              <a:t>1. </a:t>
            </a:r>
            <a:r>
              <a:rPr lang="ko-KR" altLang="en-US" sz="3600" dirty="0">
                <a:solidFill>
                  <a:srgbClr val="554F4D"/>
                </a:solidFill>
              </a:rPr>
              <a:t>데이터 증강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23BCAF-5CB6-429E-A252-E1ACB9D22C81}"/>
              </a:ext>
            </a:extLst>
          </p:cNvPr>
          <p:cNvSpPr/>
          <p:nvPr/>
        </p:nvSpPr>
        <p:spPr>
          <a:xfrm>
            <a:off x="811410" y="1352527"/>
            <a:ext cx="11092567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99AC15F-83CC-4E03-AEF9-F4B6C0E4AD79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B87BE1B9-A82C-4516-8144-BDC166E66314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9BD46E-D1D6-46B4-BAAD-A7CB6088C044}"/>
              </a:ext>
            </a:extLst>
          </p:cNvPr>
          <p:cNvSpPr txBox="1"/>
          <p:nvPr/>
        </p:nvSpPr>
        <p:spPr>
          <a:xfrm>
            <a:off x="6937308" y="2180848"/>
            <a:ext cx="5019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atin typeface="+mj-ea"/>
                <a:ea typeface="+mj-ea"/>
              </a:rPr>
              <a:t>원본이미지의</a:t>
            </a:r>
            <a:r>
              <a:rPr lang="ko-KR" altLang="en-US" sz="2400" dirty="0">
                <a:latin typeface="+mj-ea"/>
                <a:ea typeface="+mj-ea"/>
              </a:rPr>
              <a:t> 파일경로를 지정한후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>
                <a:latin typeface="+mj-ea"/>
                <a:ea typeface="+mj-ea"/>
              </a:rPr>
              <a:t>이미지당 증강하고자 하는 개수를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 err="1">
                <a:latin typeface="+mj-ea"/>
                <a:ea typeface="+mj-ea"/>
              </a:rPr>
              <a:t>정한뒤</a:t>
            </a:r>
            <a:r>
              <a:rPr lang="ko-KR" altLang="en-US" sz="2400" dirty="0">
                <a:latin typeface="+mj-ea"/>
                <a:ea typeface="+mj-ea"/>
              </a:rPr>
              <a:t> 저장경로를 지정해준다</a:t>
            </a:r>
            <a:endParaRPr lang="en-US" altLang="ko-KR" sz="2400" dirty="0">
              <a:latin typeface="+mj-ea"/>
              <a:ea typeface="+mj-ea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EA45466F-DFFF-4FB1-ABF9-42C1619E4242}"/>
              </a:ext>
            </a:extLst>
          </p:cNvPr>
          <p:cNvCxnSpPr>
            <a:cxnSpLocks/>
          </p:cNvCxnSpPr>
          <p:nvPr/>
        </p:nvCxnSpPr>
        <p:spPr>
          <a:xfrm>
            <a:off x="7054699" y="1994185"/>
            <a:ext cx="77617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2D1CB0-1B08-4D14-9FED-F641B8A41F0B}"/>
              </a:ext>
            </a:extLst>
          </p:cNvPr>
          <p:cNvSpPr/>
          <p:nvPr/>
        </p:nvSpPr>
        <p:spPr>
          <a:xfrm>
            <a:off x="-68612" y="-56823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C98E36-832D-84BA-FE67-015B6276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9" y="1994185"/>
            <a:ext cx="5849166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6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문제</a:t>
            </a:r>
            <a:r>
              <a:rPr lang="en-US" altLang="ko-KR" sz="3600" dirty="0">
                <a:solidFill>
                  <a:srgbClr val="554F4D"/>
                </a:solidFill>
              </a:rPr>
              <a:t>1. </a:t>
            </a:r>
            <a:r>
              <a:rPr lang="ko-KR" altLang="en-US" sz="3600" dirty="0">
                <a:solidFill>
                  <a:srgbClr val="554F4D"/>
                </a:solidFill>
              </a:rPr>
              <a:t>데이터 증강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23BCAF-5CB6-429E-A252-E1ACB9D22C81}"/>
              </a:ext>
            </a:extLst>
          </p:cNvPr>
          <p:cNvSpPr/>
          <p:nvPr/>
        </p:nvSpPr>
        <p:spPr>
          <a:xfrm>
            <a:off x="811411" y="1352527"/>
            <a:ext cx="11092567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99AC15F-83CC-4E03-AEF9-F4B6C0E4AD79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B87BE1B9-A82C-4516-8144-BDC166E66314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2D1CB0-1B08-4D14-9FED-F641B8A41F0B}"/>
              </a:ext>
            </a:extLst>
          </p:cNvPr>
          <p:cNvSpPr/>
          <p:nvPr/>
        </p:nvSpPr>
        <p:spPr>
          <a:xfrm>
            <a:off x="-68612" y="-56823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8A6103-4012-C5BA-D866-F0EA986BD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919" y="2020869"/>
            <a:ext cx="3865229" cy="267391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FB8510F-289C-6D08-960B-8BB81AA28AC7}"/>
              </a:ext>
            </a:extLst>
          </p:cNvPr>
          <p:cNvSpPr/>
          <p:nvPr/>
        </p:nvSpPr>
        <p:spPr>
          <a:xfrm>
            <a:off x="1369576" y="5607927"/>
            <a:ext cx="2673918" cy="650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554F4D"/>
                </a:solidFill>
              </a:rPr>
              <a:t>원본이미지</a:t>
            </a:r>
            <a:endParaRPr lang="ko-KR" altLang="en-US" dirty="0">
              <a:solidFill>
                <a:srgbClr val="554F4D"/>
              </a:solidFill>
            </a:endParaRPr>
          </a:p>
        </p:txBody>
      </p:sp>
      <p:pic>
        <p:nvPicPr>
          <p:cNvPr id="9" name="그래픽 8" descr="갈매기형 화살표">
            <a:extLst>
              <a:ext uri="{FF2B5EF4-FFF2-40B4-BE49-F238E27FC236}">
                <a16:creationId xmlns:a16="http://schemas.microsoft.com/office/drawing/2014/main" id="{A690B71A-F7C0-0140-845A-EAA9DC126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1328" y="3247354"/>
            <a:ext cx="523221" cy="52322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81E166D-D0D2-9593-EA18-005B6B71C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86" y="1425213"/>
            <a:ext cx="6901592" cy="3865229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27F3F812-17CF-B416-A7E9-7B44729846BA}"/>
              </a:ext>
            </a:extLst>
          </p:cNvPr>
          <p:cNvSpPr/>
          <p:nvPr/>
        </p:nvSpPr>
        <p:spPr>
          <a:xfrm>
            <a:off x="7116223" y="5618413"/>
            <a:ext cx="2673918" cy="650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554F4D"/>
                </a:solidFill>
              </a:rPr>
              <a:t>증강된 이미지</a:t>
            </a:r>
          </a:p>
        </p:txBody>
      </p:sp>
    </p:spTree>
    <p:extLst>
      <p:ext uri="{BB962C8B-B14F-4D97-AF65-F5344CB8AC3E}">
        <p14:creationId xmlns:p14="http://schemas.microsoft.com/office/powerpoint/2010/main" val="176586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문제</a:t>
            </a:r>
            <a:r>
              <a:rPr lang="en-US" altLang="ko-KR" sz="3600" dirty="0">
                <a:solidFill>
                  <a:srgbClr val="554F4D"/>
                </a:solidFill>
              </a:rPr>
              <a:t>2.</a:t>
            </a:r>
            <a:endParaRPr lang="ko-KR" altLang="en-US" sz="3600" dirty="0">
              <a:solidFill>
                <a:srgbClr val="554F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23BCAF-5CB6-429E-A252-E1ACB9D22C81}"/>
              </a:ext>
            </a:extLst>
          </p:cNvPr>
          <p:cNvSpPr/>
          <p:nvPr/>
        </p:nvSpPr>
        <p:spPr>
          <a:xfrm>
            <a:off x="1199037" y="1428801"/>
            <a:ext cx="10701592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99AC15F-83CC-4E03-AEF9-F4B6C0E4AD79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B87BE1B9-A82C-4516-8144-BDC166E66314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BB2483-6B0E-406C-B603-E3C3EDEE67C0}"/>
              </a:ext>
            </a:extLst>
          </p:cNvPr>
          <p:cNvSpPr txBox="1"/>
          <p:nvPr/>
        </p:nvSpPr>
        <p:spPr>
          <a:xfrm>
            <a:off x="1461926" y="4021157"/>
            <a:ext cx="10171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휴대폰의 카메라 어플을 불러온 후 찍은 사진을 다시 앱으로 보내야 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하지만 휴대폰 어플을 사용하고 사진을 다시 가져오는데 필요한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startActivityForResult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함수를 사용하지 못하게 바뀜에 따라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RegisterForActivityrResult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함수를 사용해야 하지만 이 함수는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코틀린에서만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사용할수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함수는 라이브러리에서 사진을 가져올 때 마찬가지로 사용해야하기 때문에 문제가 생겼다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9BD46E-D1D6-46B4-BAAD-A7CB6088C044}"/>
              </a:ext>
            </a:extLst>
          </p:cNvPr>
          <p:cNvSpPr txBox="1"/>
          <p:nvPr/>
        </p:nvSpPr>
        <p:spPr>
          <a:xfrm>
            <a:off x="1548087" y="1794531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+mj-ea"/>
                <a:ea typeface="+mj-ea"/>
              </a:rPr>
              <a:t>휴대폰의 다른 어플을 </a:t>
            </a:r>
            <a:endParaRPr lang="en-US" altLang="ko-KR" sz="2400" dirty="0">
              <a:latin typeface="+mj-ea"/>
              <a:ea typeface="+mj-ea"/>
            </a:endParaRPr>
          </a:p>
          <a:p>
            <a:r>
              <a:rPr lang="ko-KR" altLang="en-US" sz="2400" dirty="0" err="1">
                <a:latin typeface="+mj-ea"/>
                <a:ea typeface="+mj-ea"/>
              </a:rPr>
              <a:t>가져오는중</a:t>
            </a:r>
            <a:r>
              <a:rPr lang="ko-KR" altLang="en-US" sz="2400" dirty="0">
                <a:latin typeface="+mj-ea"/>
                <a:ea typeface="+mj-ea"/>
              </a:rPr>
              <a:t> 생긴 문제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EA45466F-DFFF-4FB1-ABF9-42C1619E4242}"/>
              </a:ext>
            </a:extLst>
          </p:cNvPr>
          <p:cNvCxnSpPr>
            <a:cxnSpLocks/>
          </p:cNvCxnSpPr>
          <p:nvPr/>
        </p:nvCxnSpPr>
        <p:spPr>
          <a:xfrm>
            <a:off x="1658679" y="1794531"/>
            <a:ext cx="77617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2D1CB0-1B08-4D14-9FED-F641B8A41F0B}"/>
              </a:ext>
            </a:extLst>
          </p:cNvPr>
          <p:cNvSpPr/>
          <p:nvPr/>
        </p:nvSpPr>
        <p:spPr>
          <a:xfrm>
            <a:off x="-68612" y="-56823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600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390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앞으로 해야 할 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1DDB154-1059-4C9A-91A2-71A5E3B79CCC}"/>
              </a:ext>
            </a:extLst>
          </p:cNvPr>
          <p:cNvSpPr/>
          <p:nvPr/>
        </p:nvSpPr>
        <p:spPr>
          <a:xfrm>
            <a:off x="1199037" y="1739679"/>
            <a:ext cx="2041451" cy="4366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CDEB63-B6DE-421C-9762-965A372F2100}"/>
              </a:ext>
            </a:extLst>
          </p:cNvPr>
          <p:cNvSpPr/>
          <p:nvPr/>
        </p:nvSpPr>
        <p:spPr>
          <a:xfrm>
            <a:off x="1199037" y="1739679"/>
            <a:ext cx="2041451" cy="65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6543337-8FE2-483C-97BF-AD0E5148B7E4}"/>
              </a:ext>
            </a:extLst>
          </p:cNvPr>
          <p:cNvSpPr/>
          <p:nvPr/>
        </p:nvSpPr>
        <p:spPr>
          <a:xfrm>
            <a:off x="9474712" y="1739679"/>
            <a:ext cx="2041451" cy="4366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EE594A-0F52-436F-876F-1A634A9F47D1}"/>
              </a:ext>
            </a:extLst>
          </p:cNvPr>
          <p:cNvSpPr/>
          <p:nvPr/>
        </p:nvSpPr>
        <p:spPr>
          <a:xfrm>
            <a:off x="3957595" y="1739679"/>
            <a:ext cx="2041451" cy="4366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42615BF-0FBB-443C-8F7D-39943EF9B9FB}"/>
              </a:ext>
            </a:extLst>
          </p:cNvPr>
          <p:cNvSpPr/>
          <p:nvPr/>
        </p:nvSpPr>
        <p:spPr>
          <a:xfrm>
            <a:off x="6716153" y="1739679"/>
            <a:ext cx="2041451" cy="4366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318F0-DC5D-4A16-841C-FA0A7D764665}"/>
              </a:ext>
            </a:extLst>
          </p:cNvPr>
          <p:cNvSpPr txBox="1"/>
          <p:nvPr/>
        </p:nvSpPr>
        <p:spPr>
          <a:xfrm>
            <a:off x="1609339" y="1895292"/>
            <a:ext cx="11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554F4D"/>
                </a:solidFill>
              </a:rPr>
              <a:t>기능 추가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B95153-3007-4F69-BF6E-F42D6DA4653E}"/>
              </a:ext>
            </a:extLst>
          </p:cNvPr>
          <p:cNvSpPr/>
          <p:nvPr/>
        </p:nvSpPr>
        <p:spPr>
          <a:xfrm>
            <a:off x="3957594" y="1739679"/>
            <a:ext cx="2041451" cy="65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90A6B-5AD5-48FF-A757-AB488E89CE6A}"/>
              </a:ext>
            </a:extLst>
          </p:cNvPr>
          <p:cNvSpPr txBox="1"/>
          <p:nvPr/>
        </p:nvSpPr>
        <p:spPr>
          <a:xfrm>
            <a:off x="4465678" y="1895292"/>
            <a:ext cx="104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554F4D"/>
                </a:solidFill>
              </a:rPr>
              <a:t>약 추가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3C1654B-0A35-49B0-80E8-16ED41AA1E9B}"/>
              </a:ext>
            </a:extLst>
          </p:cNvPr>
          <p:cNvSpPr/>
          <p:nvPr/>
        </p:nvSpPr>
        <p:spPr>
          <a:xfrm>
            <a:off x="6716151" y="1739679"/>
            <a:ext cx="2041451" cy="65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04BB0-8874-4E25-9D35-A75A27F65977}"/>
              </a:ext>
            </a:extLst>
          </p:cNvPr>
          <p:cNvSpPr txBox="1"/>
          <p:nvPr/>
        </p:nvSpPr>
        <p:spPr>
          <a:xfrm>
            <a:off x="6994204" y="1895292"/>
            <a:ext cx="15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554F4D"/>
                </a:solidFill>
              </a:rPr>
              <a:t>정확도 향상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09CC3DD-0592-4076-BE95-241902AE58C5}"/>
              </a:ext>
            </a:extLst>
          </p:cNvPr>
          <p:cNvSpPr/>
          <p:nvPr/>
        </p:nvSpPr>
        <p:spPr>
          <a:xfrm>
            <a:off x="9474708" y="1739679"/>
            <a:ext cx="2041451" cy="65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554F4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5A929-C310-4667-A33F-EB444D14D9C1}"/>
              </a:ext>
            </a:extLst>
          </p:cNvPr>
          <p:cNvSpPr txBox="1"/>
          <p:nvPr/>
        </p:nvSpPr>
        <p:spPr>
          <a:xfrm>
            <a:off x="9744534" y="1895292"/>
            <a:ext cx="150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554F4D"/>
                </a:solidFill>
              </a:rPr>
              <a:t>카메라 구현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9A5B12-A908-4E9E-9A3B-54EF16432007}"/>
              </a:ext>
            </a:extLst>
          </p:cNvPr>
          <p:cNvSpPr txBox="1"/>
          <p:nvPr/>
        </p:nvSpPr>
        <p:spPr>
          <a:xfrm>
            <a:off x="1368762" y="3032696"/>
            <a:ext cx="1682895" cy="154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처음 </a:t>
            </a:r>
            <a:r>
              <a:rPr lang="en-US" altLang="ko-KR" sz="1600" dirty="0" err="1">
                <a:latin typeface="+mn-ea"/>
              </a:rPr>
              <a:t>ui</a:t>
            </a:r>
            <a:r>
              <a:rPr lang="ko-KR" altLang="en-US" sz="1600" dirty="0">
                <a:latin typeface="+mn-ea"/>
              </a:rPr>
              <a:t>에서 구상한 대로 최근기록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삭제기록 등을 볼 수 있는 기능을 추가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032DA7-5C72-4ED1-BCEC-F4C747C04DCC}"/>
              </a:ext>
            </a:extLst>
          </p:cNvPr>
          <p:cNvSpPr txBox="1"/>
          <p:nvPr/>
        </p:nvSpPr>
        <p:spPr>
          <a:xfrm>
            <a:off x="4127320" y="3032696"/>
            <a:ext cx="1682895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더 많은 종류의 약을 학습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D5DC5C-3CD8-4D82-A95A-770DA41C8C11}"/>
              </a:ext>
            </a:extLst>
          </p:cNvPr>
          <p:cNvSpPr txBox="1"/>
          <p:nvPr/>
        </p:nvSpPr>
        <p:spPr>
          <a:xfrm>
            <a:off x="6885879" y="3032696"/>
            <a:ext cx="1682895" cy="124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종류만 늘리는 것이 아니라 더 정확하게 알아볼 수 있도록 개선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3115ED-53A1-4202-A349-BE57048D4A28}"/>
              </a:ext>
            </a:extLst>
          </p:cNvPr>
          <p:cNvSpPr txBox="1"/>
          <p:nvPr/>
        </p:nvSpPr>
        <p:spPr>
          <a:xfrm>
            <a:off x="9653985" y="3032696"/>
            <a:ext cx="1682895" cy="213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1600" dirty="0">
                <a:latin typeface="+mn-ea"/>
              </a:rPr>
              <a:t>여러가지 문제로 인하여 카메라 구현을 못했지만 꼭 필요한 기능이기 때문에 최우선으로 구현한다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AF507F0-47FB-4476-9091-364A69DB5BFC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14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97AA1E-FEDE-4944-B5E2-27A6952A7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6651BB-60F5-40E4-B264-A16E0A3C93EE}"/>
              </a:ext>
            </a:extLst>
          </p:cNvPr>
          <p:cNvSpPr/>
          <p:nvPr/>
        </p:nvSpPr>
        <p:spPr>
          <a:xfrm>
            <a:off x="690880" y="711200"/>
            <a:ext cx="10901680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892FA-26DD-4A0C-849F-94F48398B3C9}"/>
              </a:ext>
            </a:extLst>
          </p:cNvPr>
          <p:cNvSpPr txBox="1"/>
          <p:nvPr/>
        </p:nvSpPr>
        <p:spPr>
          <a:xfrm>
            <a:off x="3690262" y="2644170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solidFill>
                  <a:srgbClr val="554F4D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29008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D5B25-FB20-4491-A0B8-BF4EDADFB5F7}"/>
              </a:ext>
            </a:extLst>
          </p:cNvPr>
          <p:cNvSpPr txBox="1"/>
          <p:nvPr/>
        </p:nvSpPr>
        <p:spPr>
          <a:xfrm>
            <a:off x="1338490" y="2208022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1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9F61D-18E1-4402-AA8D-49B330678C06}"/>
              </a:ext>
            </a:extLst>
          </p:cNvPr>
          <p:cNvSpPr txBox="1"/>
          <p:nvPr/>
        </p:nvSpPr>
        <p:spPr>
          <a:xfrm>
            <a:off x="2173901" y="225418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주제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E446A13-6214-43CC-A7E1-C173F830DD90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5701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CBF8A0-1C9E-4A1C-854B-5709C37B6AAF}"/>
              </a:ext>
            </a:extLst>
          </p:cNvPr>
          <p:cNvSpPr txBox="1"/>
          <p:nvPr/>
        </p:nvSpPr>
        <p:spPr>
          <a:xfrm>
            <a:off x="1338490" y="360039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2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077E0-13C1-4313-8DAD-CBBCAA9053ED}"/>
              </a:ext>
            </a:extLst>
          </p:cNvPr>
          <p:cNvSpPr txBox="1"/>
          <p:nvPr/>
        </p:nvSpPr>
        <p:spPr>
          <a:xfrm>
            <a:off x="2173901" y="364655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과정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7D6509-341D-4329-AA12-899AFC70CE06}"/>
              </a:ext>
            </a:extLst>
          </p:cNvPr>
          <p:cNvSpPr txBox="1"/>
          <p:nvPr/>
        </p:nvSpPr>
        <p:spPr>
          <a:xfrm>
            <a:off x="1338490" y="4992758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4000" dirty="0">
                <a:solidFill>
                  <a:srgbClr val="554F4D"/>
                </a:solidFill>
              </a:rPr>
              <a:t>3</a:t>
            </a:r>
            <a:endParaRPr lang="ko-KR" altLang="en-US" sz="4000" dirty="0">
              <a:solidFill>
                <a:srgbClr val="554F4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6BD7C2-3349-4F4B-984E-3BDD891FCB19}"/>
              </a:ext>
            </a:extLst>
          </p:cNvPr>
          <p:cNvSpPr txBox="1"/>
          <p:nvPr/>
        </p:nvSpPr>
        <p:spPr>
          <a:xfrm>
            <a:off x="2173901" y="50389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200" dirty="0">
                <a:solidFill>
                  <a:srgbClr val="554F4D"/>
                </a:solidFill>
              </a:rPr>
              <a:t>결과물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A46AA8C-C738-4DAA-8394-228D4A57C3AB}"/>
              </a:ext>
            </a:extLst>
          </p:cNvPr>
          <p:cNvGrpSpPr/>
          <p:nvPr/>
        </p:nvGrpSpPr>
        <p:grpSpPr>
          <a:xfrm>
            <a:off x="811411" y="477594"/>
            <a:ext cx="1074911" cy="523220"/>
            <a:chOff x="2640851" y="477594"/>
            <a:chExt cx="1074911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1356F7-6E60-415E-93C3-F2B83051B641}"/>
                </a:ext>
              </a:extLst>
            </p:cNvPr>
            <p:cNvSpPr txBox="1"/>
            <p:nvPr/>
          </p:nvSpPr>
          <p:spPr>
            <a:xfrm>
              <a:off x="3479800" y="631482"/>
              <a:ext cx="235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554F4D"/>
                  </a:solidFill>
                </a:rPr>
                <a:t>.</a:t>
              </a:r>
              <a:endParaRPr lang="ko-KR" altLang="en-US" dirty="0">
                <a:solidFill>
                  <a:srgbClr val="554F4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541882-D751-4CCB-9348-135C193BA93B}"/>
                </a:ext>
              </a:extLst>
            </p:cNvPr>
            <p:cNvSpPr txBox="1"/>
            <p:nvPr/>
          </p:nvSpPr>
          <p:spPr>
            <a:xfrm>
              <a:off x="2640851" y="477594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2800" dirty="0">
                  <a:solidFill>
                    <a:srgbClr val="554F4D"/>
                  </a:solidFill>
                </a:rPr>
                <a:t>목차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BF1ADAD-CF00-4958-BC9E-5B1BB4241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08" y="-1"/>
            <a:ext cx="63825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1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CE5C4DE-C1B3-47C0-8D38-2C9295EA2307}"/>
              </a:ext>
            </a:extLst>
          </p:cNvPr>
          <p:cNvGrpSpPr/>
          <p:nvPr/>
        </p:nvGrpSpPr>
        <p:grpSpPr>
          <a:xfrm>
            <a:off x="447040" y="843280"/>
            <a:ext cx="6096000" cy="5557520"/>
            <a:chOff x="5415280" y="650240"/>
            <a:chExt cx="6096000" cy="555752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A86A2F4-BE7E-4806-A85F-F9C3063D622C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8AE641-C095-48C8-9C44-5C8D5E53D4A5}"/>
                </a:ext>
              </a:extLst>
            </p:cNvPr>
            <p:cNvSpPr txBox="1"/>
            <p:nvPr/>
          </p:nvSpPr>
          <p:spPr>
            <a:xfrm>
              <a:off x="5813383" y="2986002"/>
              <a:ext cx="5270520" cy="12450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1600" dirty="0"/>
                <a:t>알약 봉투나 케이스를 잃어버려 약에 관한 정보를 알 수 없게 되었거나 약에 관한 더 많은 정보를 알고 </a:t>
              </a:r>
              <a:r>
                <a:rPr lang="ko-KR" altLang="en-US" sz="1600" dirty="0" err="1"/>
                <a:t>싶을떄</a:t>
              </a:r>
              <a:r>
                <a:rPr lang="ko-KR" altLang="en-US" sz="1600" dirty="0"/>
                <a:t> </a:t>
              </a:r>
              <a:endParaRPr lang="en-US" altLang="ko-KR" sz="1600" dirty="0"/>
            </a:p>
            <a:p>
              <a:pPr algn="just">
                <a:lnSpc>
                  <a:spcPct val="120000"/>
                </a:lnSpc>
              </a:pPr>
              <a:r>
                <a:rPr lang="ko-KR" altLang="en-US" sz="1600" dirty="0"/>
                <a:t>간단하게 사진을 찍으면 관련된 약의 정보를 알 수 있게 해주는 앱</a:t>
              </a:r>
              <a:r>
                <a:rPr lang="en-US" altLang="ko-KR" sz="1600" dirty="0"/>
                <a:t>.</a:t>
              </a:r>
              <a:endParaRPr lang="ko-KR" alt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4BE716-21DA-47D3-84F9-025BAE32AB44}"/>
                </a:ext>
              </a:extLst>
            </p:cNvPr>
            <p:cNvSpPr txBox="1"/>
            <p:nvPr/>
          </p:nvSpPr>
          <p:spPr>
            <a:xfrm>
              <a:off x="5813383" y="112079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주제</a:t>
              </a: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0B325F5D-7B2F-4A4D-A205-7DB0030B28D3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75CAAC-BE44-4817-AD7C-E284EA2963C0}"/>
              </a:ext>
            </a:extLst>
          </p:cNvPr>
          <p:cNvSpPr txBox="1"/>
          <p:nvPr/>
        </p:nvSpPr>
        <p:spPr>
          <a:xfrm>
            <a:off x="845143" y="2241235"/>
            <a:ext cx="4013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>
                <a:solidFill>
                  <a:srgbClr val="554F4D"/>
                </a:solidFill>
              </a:rPr>
              <a:t>알약을 구분하는 앱 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A7E0E62-E91F-4580-A73F-1F948339E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07" y="849465"/>
            <a:ext cx="5642194" cy="3755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AD7FAD-DC70-4290-82DB-7533A0118A94}"/>
              </a:ext>
            </a:extLst>
          </p:cNvPr>
          <p:cNvSpPr txBox="1"/>
          <p:nvPr/>
        </p:nvSpPr>
        <p:spPr>
          <a:xfrm>
            <a:off x="6643171" y="4748270"/>
            <a:ext cx="51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rgbClr val="554F4D"/>
                </a:solidFill>
              </a:rPr>
              <a:t>위와 같이 보이는 것 이외에 어느 정보도 없을 때 사용할 수 있다</a:t>
            </a:r>
            <a:r>
              <a:rPr lang="en-US" altLang="ko-KR" dirty="0">
                <a:solidFill>
                  <a:srgbClr val="554F4D"/>
                </a:solidFill>
              </a:rPr>
              <a:t>.</a:t>
            </a:r>
            <a:endParaRPr lang="ko-KR" altLang="en-US" dirty="0">
              <a:solidFill>
                <a:srgbClr val="554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7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순서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pic>
        <p:nvPicPr>
          <p:cNvPr id="4" name="그래픽 3" descr="배지 체크 표시1">
            <a:extLst>
              <a:ext uri="{FF2B5EF4-FFF2-40B4-BE49-F238E27FC236}">
                <a16:creationId xmlns:a16="http://schemas.microsoft.com/office/drawing/2014/main" id="{0CB374E3-98FB-4E1F-8974-FA039956DA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360" y="1916260"/>
            <a:ext cx="914400" cy="914400"/>
          </a:xfrm>
          <a:prstGeom prst="rect">
            <a:avLst/>
          </a:prstGeom>
        </p:spPr>
      </p:pic>
      <p:pic>
        <p:nvPicPr>
          <p:cNvPr id="25" name="그래픽 24" descr="배지 체크 표시1">
            <a:extLst>
              <a:ext uri="{FF2B5EF4-FFF2-40B4-BE49-F238E27FC236}">
                <a16:creationId xmlns:a16="http://schemas.microsoft.com/office/drawing/2014/main" id="{CA992483-C964-4113-9BFF-7029AFCBC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360" y="3429000"/>
            <a:ext cx="914400" cy="914400"/>
          </a:xfrm>
          <a:prstGeom prst="rect">
            <a:avLst/>
          </a:prstGeom>
        </p:spPr>
      </p:pic>
      <p:pic>
        <p:nvPicPr>
          <p:cNvPr id="26" name="그래픽 25" descr="배지 체크 표시1">
            <a:extLst>
              <a:ext uri="{FF2B5EF4-FFF2-40B4-BE49-F238E27FC236}">
                <a16:creationId xmlns:a16="http://schemas.microsoft.com/office/drawing/2014/main" id="{B078BB3F-B0DE-447E-8504-FC5261340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360" y="4941740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CB404B-6AB8-4E0A-B312-5319C38C963B}"/>
              </a:ext>
            </a:extLst>
          </p:cNvPr>
          <p:cNvSpPr txBox="1"/>
          <p:nvPr/>
        </p:nvSpPr>
        <p:spPr>
          <a:xfrm>
            <a:off x="2268486" y="2059360"/>
            <a:ext cx="9341587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앱의 카메라로 사진을 찍은 후 저장</a:t>
            </a:r>
            <a:r>
              <a:rPr lang="en-US" altLang="ko-KR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EC5379-0130-4AB0-9E24-EF4B4BB1A3C9}"/>
              </a:ext>
            </a:extLst>
          </p:cNvPr>
          <p:cNvSpPr txBox="1"/>
          <p:nvPr/>
        </p:nvSpPr>
        <p:spPr>
          <a:xfrm>
            <a:off x="2268486" y="3639477"/>
            <a:ext cx="9341587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서버에 사진을 보내고 어느 사진인지 분류 </a:t>
            </a:r>
            <a:endParaRPr lang="en-US" altLang="ko-KR" sz="28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19A1A3-881E-4F86-8B1D-F66EC7B8D24A}"/>
              </a:ext>
            </a:extLst>
          </p:cNvPr>
          <p:cNvSpPr txBox="1"/>
          <p:nvPr/>
        </p:nvSpPr>
        <p:spPr>
          <a:xfrm>
            <a:off x="2268486" y="5109149"/>
            <a:ext cx="9341587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결과를 받은 후 해당하는 약의 데이터 출력 </a:t>
            </a:r>
            <a:r>
              <a:rPr lang="en-US" altLang="ko-KR" sz="2800" dirty="0">
                <a:solidFill>
                  <a:srgbClr val="655D5B"/>
                </a:solidFill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  <a:endParaRPr lang="ko-KR" altLang="en-US" sz="28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9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구성요소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E308EC6-F4AB-45B8-A942-F25E30099B30}"/>
              </a:ext>
            </a:extLst>
          </p:cNvPr>
          <p:cNvSpPr/>
          <p:nvPr/>
        </p:nvSpPr>
        <p:spPr>
          <a:xfrm>
            <a:off x="6932401" y="1254628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4AF058D-3410-4FD4-BBA9-8455463DAD00}"/>
              </a:ext>
            </a:extLst>
          </p:cNvPr>
          <p:cNvCxnSpPr/>
          <p:nvPr/>
        </p:nvCxnSpPr>
        <p:spPr>
          <a:xfrm>
            <a:off x="6098440" y="3169746"/>
            <a:ext cx="0" cy="1192863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A750CFFB-9403-4114-8908-3094C2C487A6}"/>
              </a:ext>
            </a:extLst>
          </p:cNvPr>
          <p:cNvCxnSpPr/>
          <p:nvPr/>
        </p:nvCxnSpPr>
        <p:spPr>
          <a:xfrm flipH="1">
            <a:off x="4792403" y="4369912"/>
            <a:ext cx="1288010" cy="774495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04B56A1-7EEE-445D-8B0D-84C7FE2E222B}"/>
              </a:ext>
            </a:extLst>
          </p:cNvPr>
          <p:cNvCxnSpPr/>
          <p:nvPr/>
        </p:nvCxnSpPr>
        <p:spPr>
          <a:xfrm>
            <a:off x="6127464" y="4369909"/>
            <a:ext cx="1072693" cy="679245"/>
          </a:xfrm>
          <a:prstGeom prst="line">
            <a:avLst/>
          </a:prstGeom>
          <a:ln>
            <a:solidFill>
              <a:srgbClr val="655D5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0CED8EF2-4835-49DE-89AB-3A66CA346A8B}"/>
              </a:ext>
            </a:extLst>
          </p:cNvPr>
          <p:cNvSpPr/>
          <p:nvPr/>
        </p:nvSpPr>
        <p:spPr>
          <a:xfrm>
            <a:off x="3560349" y="4576267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5FE21F9E-F31B-4705-A6AF-73E00D21207F}"/>
              </a:ext>
            </a:extLst>
          </p:cNvPr>
          <p:cNvSpPr/>
          <p:nvPr/>
        </p:nvSpPr>
        <p:spPr>
          <a:xfrm>
            <a:off x="5216617" y="1420134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3A2B3F1-EE13-4D84-8849-F85444E0442E}"/>
              </a:ext>
            </a:extLst>
          </p:cNvPr>
          <p:cNvSpPr/>
          <p:nvPr/>
        </p:nvSpPr>
        <p:spPr>
          <a:xfrm>
            <a:off x="6975383" y="4576267"/>
            <a:ext cx="1758766" cy="17587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7A2D4-9D3D-4C7B-A5E4-49A812C22215}"/>
              </a:ext>
            </a:extLst>
          </p:cNvPr>
          <p:cNvSpPr txBox="1"/>
          <p:nvPr/>
        </p:nvSpPr>
        <p:spPr>
          <a:xfrm>
            <a:off x="5834098" y="1939260"/>
            <a:ext cx="511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1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7AAAAC-DB4B-46DE-B4F6-83ACA4575C97}"/>
              </a:ext>
            </a:extLst>
          </p:cNvPr>
          <p:cNvSpPr txBox="1"/>
          <p:nvPr/>
        </p:nvSpPr>
        <p:spPr>
          <a:xfrm>
            <a:off x="4183892" y="5104740"/>
            <a:ext cx="511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2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AFE3B-F576-4BCD-800F-B9617B04B405}"/>
              </a:ext>
            </a:extLst>
          </p:cNvPr>
          <p:cNvSpPr txBox="1"/>
          <p:nvPr/>
        </p:nvSpPr>
        <p:spPr>
          <a:xfrm>
            <a:off x="7598925" y="5106436"/>
            <a:ext cx="511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</a:rPr>
              <a:t>3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D365FE-2113-4944-8F27-5E9B538C17B4}"/>
              </a:ext>
            </a:extLst>
          </p:cNvPr>
          <p:cNvGrpSpPr/>
          <p:nvPr/>
        </p:nvGrpSpPr>
        <p:grpSpPr>
          <a:xfrm>
            <a:off x="474868" y="4518014"/>
            <a:ext cx="2858426" cy="1081117"/>
            <a:chOff x="281014" y="4235821"/>
            <a:chExt cx="2858426" cy="10811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238BEC-60C9-48F5-9FB1-8D1BE8432A05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/>
                <a:t>Aws</a:t>
              </a:r>
              <a:r>
                <a:rPr lang="ko-KR" altLang="en-US" sz="1400" dirty="0"/>
                <a:t>를 사용해 서버를 개설하고  </a:t>
              </a:r>
              <a:r>
                <a:rPr lang="en-US" altLang="ko-KR" sz="1400" dirty="0" err="1"/>
                <a:t>db</a:t>
              </a:r>
              <a:r>
                <a:rPr lang="ko-KR" altLang="en-US" sz="1400" dirty="0"/>
                <a:t>를 직접 설치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8D7457-CC9D-49E6-B554-4AB2038262D7}"/>
                </a:ext>
              </a:extLst>
            </p:cNvPr>
            <p:cNvSpPr txBox="1"/>
            <p:nvPr/>
          </p:nvSpPr>
          <p:spPr>
            <a:xfrm>
              <a:off x="435705" y="4235821"/>
              <a:ext cx="1638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서버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, DB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개설 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6D2F1B6-AD9B-452B-B936-7CBCA061CE44}"/>
              </a:ext>
            </a:extLst>
          </p:cNvPr>
          <p:cNvGrpSpPr/>
          <p:nvPr/>
        </p:nvGrpSpPr>
        <p:grpSpPr>
          <a:xfrm>
            <a:off x="8961204" y="4484204"/>
            <a:ext cx="2858426" cy="865674"/>
            <a:chOff x="281014" y="4235821"/>
            <a:chExt cx="2858426" cy="8656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5D37AC-531B-4AC5-B347-0CF6B5AFC2DA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400" dirty="0"/>
                <a:t>앱 </a:t>
              </a:r>
              <a:r>
                <a:rPr lang="en-US" altLang="ko-KR" sz="1400" dirty="0" err="1"/>
                <a:t>ui</a:t>
              </a:r>
              <a:r>
                <a:rPr lang="ko-KR" altLang="en-US" sz="1400" dirty="0"/>
                <a:t>구상 후 만들기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8F5BFE-7F61-4E80-9309-F82CFC709416}"/>
                </a:ext>
              </a:extLst>
            </p:cNvPr>
            <p:cNvSpPr txBox="1"/>
            <p:nvPr/>
          </p:nvSpPr>
          <p:spPr>
            <a:xfrm>
              <a:off x="582379" y="4235821"/>
              <a:ext cx="1345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앱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만들기 </a:t>
              </a:r>
              <a:r>
                <a:rPr lang="en-US" altLang="ko-KR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</a:t>
              </a:r>
              <a:endParaRPr lang="ko-KR" altLang="en-US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839ED6D-1AE9-47B6-AA29-45189C9DAAB2}"/>
              </a:ext>
            </a:extLst>
          </p:cNvPr>
          <p:cNvGrpSpPr/>
          <p:nvPr/>
        </p:nvGrpSpPr>
        <p:grpSpPr>
          <a:xfrm>
            <a:off x="7225425" y="1329032"/>
            <a:ext cx="2886477" cy="1081117"/>
            <a:chOff x="252963" y="4235821"/>
            <a:chExt cx="2886477" cy="10811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80FDDA-79AC-410E-BDE0-80897BE8AEEE}"/>
                </a:ext>
              </a:extLst>
            </p:cNvPr>
            <p:cNvSpPr txBox="1"/>
            <p:nvPr/>
          </p:nvSpPr>
          <p:spPr>
            <a:xfrm>
              <a:off x="281014" y="4793718"/>
              <a:ext cx="2858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400" dirty="0"/>
                <a:t>데이터 수집 후 객체 검출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분류모델 학습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191369-2A00-4733-96CB-D49A344A6EBD}"/>
                </a:ext>
              </a:extLst>
            </p:cNvPr>
            <p:cNvSpPr txBox="1"/>
            <p:nvPr/>
          </p:nvSpPr>
          <p:spPr>
            <a:xfrm>
              <a:off x="252963" y="4235821"/>
              <a:ext cx="2004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spc="-1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딥러닝</a:t>
              </a: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 모델 학습 </a:t>
              </a: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F0CA2A-5060-41F4-8DB2-764E25596988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F409C-7F00-494A-99DA-21B0BD170B0A}"/>
              </a:ext>
            </a:extLst>
          </p:cNvPr>
          <p:cNvSpPr txBox="1"/>
          <p:nvPr/>
        </p:nvSpPr>
        <p:spPr>
          <a:xfrm>
            <a:off x="5319115" y="3910988"/>
            <a:ext cx="15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rgbClr val="554F4D"/>
                </a:solidFill>
              </a:rPr>
              <a:t>4.</a:t>
            </a:r>
            <a:r>
              <a:rPr lang="ko-KR" altLang="en-US" sz="3600" dirty="0">
                <a:solidFill>
                  <a:srgbClr val="554F4D"/>
                </a:solidFill>
              </a:rPr>
              <a:t>연동</a:t>
            </a:r>
          </a:p>
        </p:txBody>
      </p:sp>
    </p:spTree>
    <p:extLst>
      <p:ext uri="{BB962C8B-B14F-4D97-AF65-F5344CB8AC3E}">
        <p14:creationId xmlns:p14="http://schemas.microsoft.com/office/powerpoint/2010/main" val="1126602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3600" dirty="0">
                <a:solidFill>
                  <a:srgbClr val="554F4D"/>
                </a:solidFill>
              </a:rPr>
              <a:t>개발과정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C1FE625-E61B-4A61-B44F-66AC5B0F47C5}"/>
              </a:ext>
            </a:extLst>
          </p:cNvPr>
          <p:cNvGrpSpPr/>
          <p:nvPr/>
        </p:nvGrpSpPr>
        <p:grpSpPr>
          <a:xfrm>
            <a:off x="1111508" y="1971055"/>
            <a:ext cx="10070583" cy="3192626"/>
            <a:chOff x="1182628" y="2092975"/>
            <a:chExt cx="10070583" cy="319262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9F63E06-4CEA-4AA9-9ED0-BDEDA9B309AA}"/>
                </a:ext>
              </a:extLst>
            </p:cNvPr>
            <p:cNvGrpSpPr/>
            <p:nvPr/>
          </p:nvGrpSpPr>
          <p:grpSpPr>
            <a:xfrm>
              <a:off x="1182628" y="4043680"/>
              <a:ext cx="2517646" cy="650235"/>
              <a:chOff x="811411" y="3799840"/>
              <a:chExt cx="2399149" cy="650235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E53564E9-C0A9-4B14-B15F-E2247916F2D2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A532CD-9EBA-4E8D-864A-A34D697F4AF7}"/>
                  </a:ext>
                </a:extLst>
              </p:cNvPr>
              <p:cNvSpPr txBox="1"/>
              <p:nvPr/>
            </p:nvSpPr>
            <p:spPr>
              <a:xfrm>
                <a:off x="1395991" y="3863347"/>
                <a:ext cx="12299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</a:rPr>
                  <a:t>STEP 1</a:t>
                </a:r>
                <a:endParaRPr lang="ko-KR" altLang="en-US" sz="2800" dirty="0">
                  <a:solidFill>
                    <a:srgbClr val="554F4D"/>
                  </a:solidFill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9C76754-6343-40EC-BC24-822D375657C5}"/>
                </a:ext>
              </a:extLst>
            </p:cNvPr>
            <p:cNvGrpSpPr/>
            <p:nvPr/>
          </p:nvGrpSpPr>
          <p:grpSpPr>
            <a:xfrm>
              <a:off x="3700274" y="3393445"/>
              <a:ext cx="2517646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814A8A45-9FCC-4BA0-B698-F27B764E47CA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573302-11AE-49BF-B59F-279E5162BDF0}"/>
                  </a:ext>
                </a:extLst>
              </p:cNvPr>
              <p:cNvSpPr txBox="1"/>
              <p:nvPr/>
            </p:nvSpPr>
            <p:spPr>
              <a:xfrm>
                <a:off x="1395991" y="3863347"/>
                <a:ext cx="1229987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</a:rPr>
                  <a:t>STEP 2</a:t>
                </a:r>
                <a:endParaRPr lang="ko-KR" altLang="en-US" sz="2800" dirty="0">
                  <a:solidFill>
                    <a:srgbClr val="554F4D"/>
                  </a:solidFill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69066B2-646E-4618-B182-29E7A9BA8B0C}"/>
                </a:ext>
              </a:extLst>
            </p:cNvPr>
            <p:cNvGrpSpPr/>
            <p:nvPr/>
          </p:nvGrpSpPr>
          <p:grpSpPr>
            <a:xfrm>
              <a:off x="6217920" y="2743210"/>
              <a:ext cx="2517646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C0FF6097-CA36-40DB-B97D-029EFBE1E9A8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5431F23-BFC3-496F-89B7-9679A92FCEB8}"/>
                  </a:ext>
                </a:extLst>
              </p:cNvPr>
              <p:cNvSpPr txBox="1"/>
              <p:nvPr/>
            </p:nvSpPr>
            <p:spPr>
              <a:xfrm>
                <a:off x="1395991" y="3863347"/>
                <a:ext cx="1229987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</a:rPr>
                  <a:t>STEP 3</a:t>
                </a:r>
                <a:endParaRPr lang="ko-KR" altLang="en-US" sz="2800" dirty="0">
                  <a:solidFill>
                    <a:srgbClr val="554F4D"/>
                  </a:solidFill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415C3DF-2E34-4E5C-9176-EE0428A71C7D}"/>
                </a:ext>
              </a:extLst>
            </p:cNvPr>
            <p:cNvGrpSpPr/>
            <p:nvPr/>
          </p:nvGrpSpPr>
          <p:grpSpPr>
            <a:xfrm>
              <a:off x="8735565" y="2092975"/>
              <a:ext cx="2517646" cy="650235"/>
              <a:chOff x="811411" y="3799840"/>
              <a:chExt cx="2399149" cy="650235"/>
            </a:xfrm>
            <a:solidFill>
              <a:schemeClr val="accent4"/>
            </a:soli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4FF1129-5362-4FC0-8E50-DA17729DE54C}"/>
                  </a:ext>
                </a:extLst>
              </p:cNvPr>
              <p:cNvSpPr/>
              <p:nvPr/>
            </p:nvSpPr>
            <p:spPr>
              <a:xfrm>
                <a:off x="811411" y="3799840"/>
                <a:ext cx="2399149" cy="6502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554F4D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C0F14D-DB7F-44AB-B34C-CFB0FD13B656}"/>
                  </a:ext>
                </a:extLst>
              </p:cNvPr>
              <p:cNvSpPr txBox="1"/>
              <p:nvPr/>
            </p:nvSpPr>
            <p:spPr>
              <a:xfrm>
                <a:off x="1395991" y="3863347"/>
                <a:ext cx="1229987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800" dirty="0">
                    <a:solidFill>
                      <a:srgbClr val="554F4D"/>
                    </a:solidFill>
                  </a:rPr>
                  <a:t>STEP 4</a:t>
                </a:r>
                <a:endParaRPr lang="ko-KR" altLang="en-US" sz="2800" dirty="0">
                  <a:solidFill>
                    <a:srgbClr val="554F4D"/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81074B-3B97-4ADA-A6BD-C3FDE732F9F7}"/>
                </a:ext>
              </a:extLst>
            </p:cNvPr>
            <p:cNvSpPr txBox="1"/>
            <p:nvPr/>
          </p:nvSpPr>
          <p:spPr>
            <a:xfrm>
              <a:off x="1182628" y="4762381"/>
              <a:ext cx="2414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400" dirty="0"/>
                <a:t>서버를 개설 후 데이터베이스 생성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5944E2-8586-4624-9D96-D203141F68BB}"/>
                </a:ext>
              </a:extLst>
            </p:cNvPr>
            <p:cNvSpPr txBox="1"/>
            <p:nvPr/>
          </p:nvSpPr>
          <p:spPr>
            <a:xfrm>
              <a:off x="3763108" y="4195851"/>
              <a:ext cx="24140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dirty="0"/>
                <a:t>Yolo</a:t>
              </a:r>
              <a:r>
                <a:rPr lang="ko-KR" altLang="en-US" sz="1400" dirty="0"/>
                <a:t>를 사용한 객체인식 </a:t>
              </a:r>
              <a:endParaRPr lang="en-US" altLang="ko-KR" sz="1400" dirty="0"/>
            </a:p>
            <a:p>
              <a:pPr algn="just"/>
              <a:r>
                <a:rPr lang="ko-KR" altLang="en-US" sz="1400" dirty="0" err="1"/>
                <a:t>파이토치를</a:t>
              </a:r>
              <a:r>
                <a:rPr lang="ko-KR" altLang="en-US" sz="1400" dirty="0"/>
                <a:t> 이용하여 분류모델 학습 </a:t>
              </a:r>
              <a:endParaRPr lang="en-US" altLang="ko-KR" sz="1400" dirty="0"/>
            </a:p>
            <a:p>
              <a:pPr algn="just"/>
              <a:r>
                <a:rPr lang="ko-KR" altLang="en-US" sz="14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C6049-F99C-47E8-B7EF-268C17CDECB3}"/>
                </a:ext>
              </a:extLst>
            </p:cNvPr>
            <p:cNvSpPr txBox="1"/>
            <p:nvPr/>
          </p:nvSpPr>
          <p:spPr>
            <a:xfrm>
              <a:off x="6293108" y="3507752"/>
              <a:ext cx="24140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400" dirty="0"/>
                <a:t>앱</a:t>
              </a:r>
              <a:r>
                <a:rPr lang="en-US" altLang="ko-KR" sz="1400" dirty="0" err="1"/>
                <a:t>ui</a:t>
              </a:r>
              <a:r>
                <a:rPr lang="ko-KR" altLang="en-US" sz="1400" dirty="0"/>
                <a:t>구상 및 프로그래밍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EC0F6-B480-4963-BAAB-52BAA6606B4A}"/>
                </a:ext>
              </a:extLst>
            </p:cNvPr>
            <p:cNvSpPr txBox="1"/>
            <p:nvPr/>
          </p:nvSpPr>
          <p:spPr>
            <a:xfrm>
              <a:off x="8801606" y="2877703"/>
              <a:ext cx="2451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1400" dirty="0"/>
                <a:t>앱 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서버 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학습한 모델 연동 </a:t>
              </a:r>
            </a:p>
          </p:txBody>
        </p:sp>
      </p:grpSp>
      <p:pic>
        <p:nvPicPr>
          <p:cNvPr id="31" name="그래픽 30" descr="갈매기형 화살표">
            <a:extLst>
              <a:ext uri="{FF2B5EF4-FFF2-40B4-BE49-F238E27FC236}">
                <a16:creationId xmlns:a16="http://schemas.microsoft.com/office/drawing/2014/main" id="{C025FAF7-6991-4A6A-A8D8-7958C211A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0990" y="2009159"/>
            <a:ext cx="523221" cy="523221"/>
          </a:xfrm>
          <a:prstGeom prst="rect">
            <a:avLst/>
          </a:prstGeom>
        </p:spPr>
      </p:pic>
      <p:pic>
        <p:nvPicPr>
          <p:cNvPr id="32" name="그래픽 31" descr="갈매기형 화살표">
            <a:extLst>
              <a:ext uri="{FF2B5EF4-FFF2-40B4-BE49-F238E27FC236}">
                <a16:creationId xmlns:a16="http://schemas.microsoft.com/office/drawing/2014/main" id="{8A20E247-38F3-4AF2-871A-D48F6351D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539" y="2682260"/>
            <a:ext cx="523221" cy="523221"/>
          </a:xfrm>
          <a:prstGeom prst="rect">
            <a:avLst/>
          </a:prstGeom>
        </p:spPr>
      </p:pic>
      <p:pic>
        <p:nvPicPr>
          <p:cNvPr id="33" name="그래픽 32" descr="갈매기형 화살표">
            <a:extLst>
              <a:ext uri="{FF2B5EF4-FFF2-40B4-BE49-F238E27FC236}">
                <a16:creationId xmlns:a16="http://schemas.microsoft.com/office/drawing/2014/main" id="{1C96CB68-FA67-4B50-BF27-BFFB3A9B01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088" y="3345201"/>
            <a:ext cx="523221" cy="523221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F1B48D3D-60F3-48B4-BFBD-ADE575E07EDE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56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B66A484-B419-4506-B363-6F22B5264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7108" y="1"/>
            <a:ext cx="4604892" cy="68580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CF76823-FF38-4C13-AC2C-AC4A83977716}"/>
              </a:ext>
            </a:extLst>
          </p:cNvPr>
          <p:cNvGrpSpPr/>
          <p:nvPr/>
        </p:nvGrpSpPr>
        <p:grpSpPr>
          <a:xfrm>
            <a:off x="365760" y="128227"/>
            <a:ext cx="6096000" cy="6601545"/>
            <a:chOff x="5415280" y="650240"/>
            <a:chExt cx="6096000" cy="660154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64963C-DFE6-4663-ACD3-AB496D85D341}"/>
                </a:ext>
              </a:extLst>
            </p:cNvPr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53EAB2-36B1-4A9E-B0A3-0B5329F230D8}"/>
                </a:ext>
              </a:extLst>
            </p:cNvPr>
            <p:cNvSpPr txBox="1"/>
            <p:nvPr/>
          </p:nvSpPr>
          <p:spPr>
            <a:xfrm>
              <a:off x="5813383" y="2986002"/>
              <a:ext cx="5270520" cy="42657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ko-KR" dirty="0"/>
                <a:t>Data Download &amp; Sampling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ko-KR" altLang="en-US" dirty="0"/>
                <a:t>직접 알약을 구해 다양한 배경조건에서</a:t>
              </a:r>
              <a:r>
                <a:rPr lang="en-US" altLang="ko-KR" dirty="0"/>
                <a:t>  </a:t>
              </a:r>
              <a:r>
                <a:rPr lang="ko-KR" altLang="en-US" dirty="0"/>
                <a:t>알약이미지를 조절하여 스마트폰으로 촬영</a:t>
              </a:r>
              <a:endParaRPr lang="en-US" altLang="ko-KR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ko-KR" altLang="en-US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ko-KR" dirty="0"/>
                <a:t>Data </a:t>
              </a:r>
              <a:r>
                <a:rPr lang="en-US" altLang="ko-KR" dirty="0">
                  <a:solidFill>
                    <a:prstClr val="black"/>
                  </a:solidFill>
                </a:rPr>
                <a:t>Labeling&amp; </a:t>
              </a:r>
              <a:r>
                <a:rPr lang="en-US" altLang="ko-KR" dirty="0"/>
                <a:t> Augmentation </a:t>
              </a:r>
            </a:p>
            <a:p>
              <a:pPr lvl="1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prstClr val="black"/>
                  </a:solidFill>
                </a:rPr>
                <a:t>rectangle </a:t>
              </a:r>
              <a:r>
                <a:rPr lang="ko-KR" altLang="en-US" dirty="0">
                  <a:solidFill>
                    <a:prstClr val="black"/>
                  </a:solidFill>
                </a:rPr>
                <a:t>알약 객체 탐지를 위한 </a:t>
              </a:r>
              <a:r>
                <a:rPr lang="ko-KR" altLang="en-US" dirty="0" err="1">
                  <a:solidFill>
                    <a:prstClr val="black"/>
                  </a:solidFill>
                </a:rPr>
                <a:t>라벨링</a:t>
              </a:r>
              <a:r>
                <a:rPr lang="ko-KR" altLang="en-US" dirty="0">
                  <a:solidFill>
                    <a:prstClr val="black"/>
                  </a:solidFill>
                </a:rPr>
                <a:t> </a:t>
              </a:r>
              <a:r>
                <a:rPr lang="en-US" altLang="ko-KR" dirty="0" err="1">
                  <a:solidFill>
                    <a:prstClr val="black"/>
                  </a:solidFill>
                </a:rPr>
                <a:t>roboflow</a:t>
              </a:r>
              <a:r>
                <a:rPr lang="ko-KR" altLang="en-US" dirty="0">
                  <a:solidFill>
                    <a:prstClr val="black"/>
                  </a:solidFill>
                </a:rPr>
                <a:t>사용</a:t>
              </a:r>
              <a:endParaRPr lang="ko-KR" altLang="en-US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ko-KR" dirty="0"/>
                <a:t>Augmentation</a:t>
              </a:r>
              <a:r>
                <a:rPr lang="ko-KR" altLang="en-US" dirty="0"/>
                <a:t>을 하기 위해 </a:t>
              </a:r>
              <a:r>
                <a:rPr lang="en-US" altLang="ko-KR" dirty="0" err="1"/>
                <a:t>imgaug</a:t>
              </a:r>
              <a:r>
                <a:rPr lang="ko-KR" altLang="en-US" dirty="0"/>
                <a:t>를 사용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ko-KR" dirty="0"/>
                <a:t>Image Classification Model Training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ko-KR" altLang="en-US" dirty="0"/>
                <a:t>전이학습 </a:t>
              </a:r>
              <a:r>
                <a:rPr lang="en-US" altLang="ko-KR" dirty="0"/>
                <a:t>resnet34</a:t>
              </a:r>
              <a:r>
                <a:rPr lang="ko-KR" altLang="en-US" dirty="0"/>
                <a:t>모델 사용</a:t>
              </a:r>
              <a:endParaRPr lang="en-US" altLang="ko-KR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ko-KR" altLang="en-US" dirty="0"/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ko-KR" dirty="0"/>
                <a:t>Model Deployment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ko-KR" altLang="en-US" dirty="0"/>
                <a:t>학습시킨 모델을 </a:t>
              </a:r>
              <a:r>
                <a:rPr lang="en-US" altLang="ko-KR" dirty="0"/>
                <a:t>Flask</a:t>
              </a:r>
              <a:r>
                <a:rPr lang="ko-KR" altLang="en-US" dirty="0"/>
                <a:t>를 이용해 배포</a:t>
              </a:r>
            </a:p>
            <a:p>
              <a:pPr algn="just">
                <a:lnSpc>
                  <a:spcPct val="120000"/>
                </a:lnSpc>
              </a:pPr>
              <a:endParaRPr lang="ko-KR" alt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C5C83-0CFE-448D-9A4B-C9DBDF8172C9}"/>
                </a:ext>
              </a:extLst>
            </p:cNvPr>
            <p:cNvSpPr txBox="1"/>
            <p:nvPr/>
          </p:nvSpPr>
          <p:spPr>
            <a:xfrm>
              <a:off x="5813383" y="1856350"/>
              <a:ext cx="30796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모델 학습 방법 </a:t>
              </a: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988AE05-A23B-4B72-8CE4-BBEB003795EE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래픽 8" descr="닫힌 따옴표">
            <a:extLst>
              <a:ext uri="{FF2B5EF4-FFF2-40B4-BE49-F238E27FC236}">
                <a16:creationId xmlns:a16="http://schemas.microsoft.com/office/drawing/2014/main" id="{3F340C75-F58A-4EFA-B065-76D239724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1840" y="10995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8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24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Resnet34</a:t>
            </a:r>
            <a:r>
              <a:rPr lang="ko-KR" altLang="en-US" sz="3600" dirty="0">
                <a:solidFill>
                  <a:srgbClr val="554F4D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23BCAF-5CB6-429E-A252-E1ACB9D22C81}"/>
              </a:ext>
            </a:extLst>
          </p:cNvPr>
          <p:cNvSpPr/>
          <p:nvPr/>
        </p:nvSpPr>
        <p:spPr>
          <a:xfrm>
            <a:off x="811410" y="1352527"/>
            <a:ext cx="11092567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99AC15F-83CC-4E03-AEF9-F4B6C0E4AD79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B87BE1B9-A82C-4516-8144-BDC166E66314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2D1CB0-1B08-4D14-9FED-F641B8A41F0B}"/>
              </a:ext>
            </a:extLst>
          </p:cNvPr>
          <p:cNvSpPr/>
          <p:nvPr/>
        </p:nvSpPr>
        <p:spPr>
          <a:xfrm>
            <a:off x="-68612" y="-56823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309E35F-A74F-D948-F28D-3D3C370E7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7" y="1666629"/>
            <a:ext cx="4610743" cy="17623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3E80D52-F2DF-A6EB-012B-5FD645E45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27" y="1540043"/>
            <a:ext cx="5055826" cy="2774336"/>
          </a:xfrm>
          <a:prstGeom prst="rect">
            <a:avLst/>
          </a:prstGeom>
        </p:spPr>
      </p:pic>
      <p:pic>
        <p:nvPicPr>
          <p:cNvPr id="10" name="그래픽 9" descr="갈매기형 화살표">
            <a:extLst>
              <a:ext uri="{FF2B5EF4-FFF2-40B4-BE49-F238E27FC236}">
                <a16:creationId xmlns:a16="http://schemas.microsoft.com/office/drawing/2014/main" id="{525AA074-477B-B2AC-1341-2CDE73BE5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4472" y="2626716"/>
            <a:ext cx="523221" cy="52322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75047C-1304-744F-30FC-EC1CEDCCE63F}"/>
              </a:ext>
            </a:extLst>
          </p:cNvPr>
          <p:cNvSpPr/>
          <p:nvPr/>
        </p:nvSpPr>
        <p:spPr>
          <a:xfrm>
            <a:off x="957854" y="5183303"/>
            <a:ext cx="4876618" cy="644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학습을 위해 필요한 </a:t>
            </a:r>
            <a:r>
              <a:rPr lang="ko-KR" alt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라이브러리를 불러옵니다</a:t>
            </a:r>
            <a:endParaRPr lang="en-US" altLang="ko-KR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FD09E32-1F79-29E1-F946-3E0FADFEFF46}"/>
              </a:ext>
            </a:extLst>
          </p:cNvPr>
          <p:cNvSpPr/>
          <p:nvPr/>
        </p:nvSpPr>
        <p:spPr>
          <a:xfrm>
            <a:off x="6569527" y="4673616"/>
            <a:ext cx="4876618" cy="14922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데이터셋을 불러옵니다</a:t>
            </a:r>
            <a:endParaRPr lang="en-US" altLang="ko-KR" dirty="0">
              <a:solidFill>
                <a:srgbClr val="212121"/>
              </a:solidFill>
              <a:latin typeface="Roboto" panose="02000000000000000000" pitchFamily="2" charset="0"/>
            </a:endParaRPr>
          </a:p>
          <a:p>
            <a:pPr algn="l"/>
            <a:r>
              <a:rPr lang="en-US" altLang="ko-KR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(224 * 224 resize -&gt; tensor</a:t>
            </a:r>
            <a:r>
              <a:rPr lang="ko-KR" altLang="en-US" dirty="0">
                <a:solidFill>
                  <a:srgbClr val="212121"/>
                </a:solidFill>
                <a:latin typeface="Roboto" panose="02000000000000000000" pitchFamily="2" charset="0"/>
              </a:rPr>
              <a:t>형태로 변환</a:t>
            </a:r>
            <a:r>
              <a:rPr lang="en-US" altLang="ko-KR" dirty="0">
                <a:solidFill>
                  <a:srgbClr val="212121"/>
                </a:solidFill>
                <a:latin typeface="Roboto" panose="02000000000000000000" pitchFamily="2" charset="0"/>
              </a:rPr>
              <a:t>(C,H,W)</a:t>
            </a:r>
          </a:p>
          <a:p>
            <a:pPr algn="l"/>
            <a:r>
              <a:rPr lang="en-US" altLang="ko-KR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Resize</a:t>
            </a:r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된 이미지 정규화 작업</a:t>
            </a:r>
            <a:r>
              <a:rPr lang="en-US" altLang="ko-KR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45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224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3600" dirty="0">
                <a:solidFill>
                  <a:srgbClr val="554F4D"/>
                </a:solidFill>
              </a:rPr>
              <a:t>Resnet34</a:t>
            </a:r>
            <a:r>
              <a:rPr lang="ko-KR" altLang="en-US" sz="3600" dirty="0">
                <a:solidFill>
                  <a:srgbClr val="554F4D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1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23BCAF-5CB6-429E-A252-E1ACB9D22C81}"/>
              </a:ext>
            </a:extLst>
          </p:cNvPr>
          <p:cNvSpPr/>
          <p:nvPr/>
        </p:nvSpPr>
        <p:spPr>
          <a:xfrm>
            <a:off x="334278" y="1352527"/>
            <a:ext cx="11569699" cy="5154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99AC15F-83CC-4E03-AEF9-F4B6C0E4AD79}"/>
              </a:ext>
            </a:extLst>
          </p:cNvPr>
          <p:cNvSpPr/>
          <p:nvPr/>
        </p:nvSpPr>
        <p:spPr>
          <a:xfrm>
            <a:off x="579446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B87BE1B9-A82C-4516-8144-BDC166E66314}"/>
              </a:ext>
            </a:extLst>
          </p:cNvPr>
          <p:cNvSpPr/>
          <p:nvPr/>
        </p:nvSpPr>
        <p:spPr>
          <a:xfrm>
            <a:off x="8763427" y="1428801"/>
            <a:ext cx="2137077" cy="3442272"/>
          </a:xfrm>
          <a:custGeom>
            <a:avLst/>
            <a:gdLst>
              <a:gd name="connsiteX0" fmla="*/ 0 w 1768709"/>
              <a:gd name="connsiteY0" fmla="*/ 0 h 2848927"/>
              <a:gd name="connsiteX1" fmla="*/ 1768709 w 1768709"/>
              <a:gd name="connsiteY1" fmla="*/ 0 h 2848927"/>
              <a:gd name="connsiteX2" fmla="*/ 1768709 w 1768709"/>
              <a:gd name="connsiteY2" fmla="*/ 2848927 h 2848927"/>
              <a:gd name="connsiteX3" fmla="*/ 0 w 1768709"/>
              <a:gd name="connsiteY3" fmla="*/ 2848927 h 2848927"/>
              <a:gd name="connsiteX4" fmla="*/ 0 w 1768709"/>
              <a:gd name="connsiteY4" fmla="*/ 0 h 284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709" h="2848927">
                <a:moveTo>
                  <a:pt x="0" y="0"/>
                </a:moveTo>
                <a:lnTo>
                  <a:pt x="1768709" y="0"/>
                </a:lnTo>
                <a:lnTo>
                  <a:pt x="1768709" y="2848927"/>
                </a:lnTo>
                <a:lnTo>
                  <a:pt x="0" y="284892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7734" rIns="0" bIns="0" numCol="1" spcCol="1270" anchor="t" anchorCtr="0">
            <a:noAutofit/>
          </a:bodyPr>
          <a:lstStyle/>
          <a:p>
            <a:pPr marL="0" lvl="0" indent="0" algn="l" defTabSz="20447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ko-KR" altLang="en-US" sz="4600" kern="12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F2D1CB0-1B08-4D14-9FED-F641B8A41F0B}"/>
              </a:ext>
            </a:extLst>
          </p:cNvPr>
          <p:cNvSpPr/>
          <p:nvPr/>
        </p:nvSpPr>
        <p:spPr>
          <a:xfrm>
            <a:off x="-68612" y="-56823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래픽 9" descr="갈매기형 화살표">
            <a:extLst>
              <a:ext uri="{FF2B5EF4-FFF2-40B4-BE49-F238E27FC236}">
                <a16:creationId xmlns:a16="http://schemas.microsoft.com/office/drawing/2014/main" id="{525AA074-477B-B2AC-1341-2CDE73BE5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5682" y="2250484"/>
            <a:ext cx="313055" cy="52322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775047C-1304-744F-30FC-EC1CEDCCE63F}"/>
              </a:ext>
            </a:extLst>
          </p:cNvPr>
          <p:cNvSpPr/>
          <p:nvPr/>
        </p:nvSpPr>
        <p:spPr>
          <a:xfrm>
            <a:off x="487371" y="5065806"/>
            <a:ext cx="3345061" cy="644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학습할 </a:t>
            </a:r>
            <a:r>
              <a:rPr lang="en-US" altLang="ko-KR" b="0" i="0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</a:t>
            </a:r>
            <a:r>
              <a:rPr lang="en-US" altLang="ko-KR" dirty="0" err="1">
                <a:solidFill>
                  <a:srgbClr val="212121"/>
                </a:solidFill>
                <a:latin typeface="Roboto" panose="02000000000000000000" pitchFamily="2" charset="0"/>
              </a:rPr>
              <a:t>snet</a:t>
            </a:r>
            <a:r>
              <a:rPr lang="en-US" altLang="ko-KR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딥러닝 모델</a:t>
            </a:r>
            <a:endParaRPr lang="en-US" altLang="ko-KR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객체를 초기화합니다</a:t>
            </a:r>
            <a:endParaRPr lang="en-US" altLang="ko-KR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FD09E32-1F79-29E1-F946-3E0FADFEFF46}"/>
              </a:ext>
            </a:extLst>
          </p:cNvPr>
          <p:cNvSpPr/>
          <p:nvPr/>
        </p:nvSpPr>
        <p:spPr>
          <a:xfrm>
            <a:off x="4148737" y="5065806"/>
            <a:ext cx="4753192" cy="644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모델을 학습합니다</a:t>
            </a:r>
            <a:endParaRPr lang="en-US" altLang="ko-KR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9F4FED-613F-60A9-803B-5A6269D87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2" y="1667492"/>
            <a:ext cx="3187006" cy="160042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1541469-C649-48B6-4391-9DEAF0C3D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53" y="1428801"/>
            <a:ext cx="4753192" cy="274707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7973B84-1876-00CA-E483-66208959F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70" y="2502203"/>
            <a:ext cx="2250817" cy="543001"/>
          </a:xfrm>
          <a:prstGeom prst="rect">
            <a:avLst/>
          </a:prstGeom>
        </p:spPr>
      </p:pic>
      <p:pic>
        <p:nvPicPr>
          <p:cNvPr id="20" name="그래픽 19" descr="갈매기형 화살표">
            <a:extLst>
              <a:ext uri="{FF2B5EF4-FFF2-40B4-BE49-F238E27FC236}">
                <a16:creationId xmlns:a16="http://schemas.microsoft.com/office/drawing/2014/main" id="{B5154285-DBCC-C06C-AE07-8F9F7BC05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6078" y="2512094"/>
            <a:ext cx="313055" cy="523221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05AB8AFE-5F86-FE35-2C40-3F6E1B78E696}"/>
              </a:ext>
            </a:extLst>
          </p:cNvPr>
          <p:cNvSpPr/>
          <p:nvPr/>
        </p:nvSpPr>
        <p:spPr>
          <a:xfrm>
            <a:off x="9481570" y="5044899"/>
            <a:ext cx="2376152" cy="6443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학습된 모델을 저장</a:t>
            </a:r>
            <a:endParaRPr lang="en-US" altLang="ko-KR" b="0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01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color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이롭게 바탕체 Medium">
      <a:majorFont>
        <a:latin typeface="이롭게 바탕체 Medium"/>
        <a:ea typeface="이롭게 바탕체 Medium"/>
        <a:cs typeface=""/>
      </a:majorFont>
      <a:minorFont>
        <a:latin typeface="이롭게 바탕체 Medium"/>
        <a:ea typeface="이롭게 바탕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554F4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508</Words>
  <Application>Microsoft Office PowerPoint</Application>
  <PresentationFormat>와이드스크린</PresentationFormat>
  <Paragraphs>123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이롭게 바탕체 Medium</vt:lpstr>
      <vt:lpstr>Arial</vt:lpstr>
      <vt:lpstr>Roboto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노기섭</cp:lastModifiedBy>
  <cp:revision>52</cp:revision>
  <dcterms:created xsi:type="dcterms:W3CDTF">2020-05-03T01:37:17Z</dcterms:created>
  <dcterms:modified xsi:type="dcterms:W3CDTF">2022-07-20T01:18:46Z</dcterms:modified>
</cp:coreProperties>
</file>