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4"/>
  </p:notesMasterIdLst>
  <p:sldIdLst>
    <p:sldId id="256" r:id="rId2"/>
    <p:sldId id="258" r:id="rId3"/>
    <p:sldId id="259" r:id="rId4"/>
    <p:sldId id="292" r:id="rId5"/>
    <p:sldId id="260" r:id="rId6"/>
    <p:sldId id="261" r:id="rId7"/>
    <p:sldId id="266" r:id="rId8"/>
    <p:sldId id="263" r:id="rId9"/>
    <p:sldId id="264" r:id="rId10"/>
    <p:sldId id="265" r:id="rId11"/>
    <p:sldId id="267" r:id="rId12"/>
    <p:sldId id="268" r:id="rId13"/>
    <p:sldId id="293" r:id="rId14"/>
    <p:sldId id="299" r:id="rId15"/>
    <p:sldId id="294" r:id="rId16"/>
    <p:sldId id="295" r:id="rId17"/>
    <p:sldId id="269" r:id="rId18"/>
    <p:sldId id="302" r:id="rId19"/>
    <p:sldId id="296" r:id="rId20"/>
    <p:sldId id="297" r:id="rId21"/>
    <p:sldId id="298" r:id="rId22"/>
    <p:sldId id="290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1" autoAdjust="0"/>
    <p:restoredTop sz="94660"/>
  </p:normalViewPr>
  <p:slideViewPr>
    <p:cSldViewPr snapToGrid="0">
      <p:cViewPr>
        <p:scale>
          <a:sx n="100" d="100"/>
          <a:sy n="100" d="100"/>
        </p:scale>
        <p:origin x="2154" y="1392"/>
      </p:cViewPr>
      <p:guideLst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노기섭" userId="ae9b08ef-567f-4a8b-b31c-0939526a8c0b" providerId="ADAL" clId="{D5702914-5D64-4034-B614-D3657169B368}"/>
    <pc:docChg chg="custSel delSld modSld">
      <pc:chgData name="노기섭" userId="ae9b08ef-567f-4a8b-b31c-0939526a8c0b" providerId="ADAL" clId="{D5702914-5D64-4034-B614-D3657169B368}" dt="2022-07-19T01:33:01.456" v="2" actId="47"/>
      <pc:docMkLst>
        <pc:docMk/>
      </pc:docMkLst>
      <pc:sldChg chg="delSp mod">
        <pc:chgData name="노기섭" userId="ae9b08ef-567f-4a8b-b31c-0939526a8c0b" providerId="ADAL" clId="{D5702914-5D64-4034-B614-D3657169B368}" dt="2022-07-19T01:32:29.247" v="0" actId="478"/>
        <pc:sldMkLst>
          <pc:docMk/>
          <pc:sldMk cId="0" sldId="256"/>
        </pc:sldMkLst>
        <pc:spChg chg="del">
          <ac:chgData name="노기섭" userId="ae9b08ef-567f-4a8b-b31c-0939526a8c0b" providerId="ADAL" clId="{D5702914-5D64-4034-B614-D3657169B368}" dt="2022-07-19T01:32:29.247" v="0" actId="478"/>
          <ac:spMkLst>
            <pc:docMk/>
            <pc:sldMk cId="0" sldId="256"/>
            <ac:spMk id="20" creationId="{00000000-0000-0000-0000-000000000000}"/>
          </ac:spMkLst>
        </pc:spChg>
      </pc:sldChg>
      <pc:sldChg chg="modSp mod">
        <pc:chgData name="노기섭" userId="ae9b08ef-567f-4a8b-b31c-0939526a8c0b" providerId="ADAL" clId="{D5702914-5D64-4034-B614-D3657169B368}" dt="2022-07-19T01:32:39.519" v="1" actId="6549"/>
        <pc:sldMkLst>
          <pc:docMk/>
          <pc:sldMk cId="0" sldId="260"/>
        </pc:sldMkLst>
        <pc:graphicFrameChg chg="modGraphic">
          <ac:chgData name="노기섭" userId="ae9b08ef-567f-4a8b-b31c-0939526a8c0b" providerId="ADAL" clId="{D5702914-5D64-4034-B614-D3657169B368}" dt="2022-07-19T01:32:39.519" v="1" actId="6549"/>
          <ac:graphicFrameMkLst>
            <pc:docMk/>
            <pc:sldMk cId="0" sldId="260"/>
            <ac:graphicFrameMk id="9" creationId="{00000000-0000-0000-0000-000000000000}"/>
          </ac:graphicFrameMkLst>
        </pc:graphicFrameChg>
      </pc:sldChg>
      <pc:sldChg chg="del">
        <pc:chgData name="노기섭" userId="ae9b08ef-567f-4a8b-b31c-0939526a8c0b" providerId="ADAL" clId="{D5702914-5D64-4034-B614-D3657169B368}" dt="2022-07-19T01:33:01.456" v="2" actId="47"/>
        <pc:sldMkLst>
          <pc:docMk/>
          <pc:sldMk cId="4038028835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78876-234A-4F99-AC0F-55E02EF0681B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C87EC-49EA-4725-B477-0AF99F28A4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39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7F6387-3403-4348-8A94-7ADE7975A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A852A9D-DEAB-4D3B-BE4C-4D5506949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DBC8D7-B31E-450F-BC14-69F5BA00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A2F3B2-7919-4755-A2BA-E60311F1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BE1C44-6ED9-45C3-85CE-F181F644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40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47AC93-7A39-431A-9FB1-1E98C130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D84B2D7-51AE-4A98-A99F-A3EB7D93C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5744A8-FE11-4335-B99E-0C709334F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DD8B86-F04B-471A-B701-77C39BC7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8FDA001-D3E8-406C-85C1-C16B2895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AB922F-8FE5-4AD9-B4B7-0C32F5C0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05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51F6FB-27DF-4EF8-9C39-2843CFAC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FDDFF65-E6AC-4DE9-BC59-8D94C9C73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713491-F16F-4D87-A871-72DDAB23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BB5D74-5FA0-4FE3-8C76-C5846785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277ED0-AEC3-4AF7-92C1-9B942CF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932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326BB87-EA73-4676-B5EE-CF484C7F3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6EB9E6B-3317-49B6-BD7E-5D8A6D128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2096CD-9EE4-4657-B340-5D82EA015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A142E6-326E-4C16-9093-56979C03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D65AFA-C355-40C1-80F6-8264E94A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090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09836B-546E-427C-901C-507669B2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22D5C6-D2D2-4C8F-ADE8-FA9D32A89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0A3C13-BB40-4BA2-97FB-232FA10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46734E-5F3B-46DF-83F4-5253AC7D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863EFD-2ECD-484B-8FE3-BD46DBAB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13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C50236-D72C-46A8-8E43-F403AB51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9E0306-8C68-4BA2-8E35-84C5A601A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55EBBB-3A9E-4875-91BC-BA0F98B7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214B26-FD9B-4500-9159-1814890F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3211AD-49EC-4C32-ACD3-8CF24D25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60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D35847-E819-401C-8088-DE14C838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CE0E58-A374-46C3-99E5-8CB532762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D73669-31FC-4A43-BE3F-20FBB4989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487473-0381-424C-935F-E8DD5300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79DC7E-293A-4118-BB25-14F86368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BF8C06-A6F4-4D56-9961-2A48D376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3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F92F4D-6C94-4897-AF69-B2184F15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88BF44-B930-48BD-847E-4378CC007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68F7027-CD07-42A0-AF50-45BC8A27D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038A2D0-3A12-4C29-9758-C0FA78627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A347A6-004A-4A7B-931A-4A1D4E962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1A1E329-33C9-4A40-B00F-E72E7768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58414FA-5EF1-4D32-A0B3-F5970B61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35AB276-1D41-4C3A-B4C6-AE34D86B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8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16D34C-E153-4E55-8BE2-053CB23A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C41366-6F59-49C8-B46F-241BACE3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F1036E6-7409-4CCD-A33A-E8923C9C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4FED2EA-EEA3-4D31-83CA-82087B8C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15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6C1AD2-5128-41ED-895C-723FBDAB28FF}"/>
              </a:ext>
            </a:extLst>
          </p:cNvPr>
          <p:cNvSpPr txBox="1"/>
          <p:nvPr userDrawn="1"/>
        </p:nvSpPr>
        <p:spPr>
          <a:xfrm>
            <a:off x="10200752" y="6614007"/>
            <a:ext cx="19880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rgbClr val="47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ⓒSaebyeol Yu.</a:t>
            </a:r>
            <a:r>
              <a:rPr lang="ko-KR" altLang="en-US" sz="800" dirty="0">
                <a:solidFill>
                  <a:srgbClr val="47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800" dirty="0" err="1">
                <a:solidFill>
                  <a:srgbClr val="47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Saebyeol’s</a:t>
            </a:r>
            <a:r>
              <a:rPr lang="ko-KR" altLang="en-US" sz="800" dirty="0">
                <a:solidFill>
                  <a:srgbClr val="47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800" dirty="0">
                <a:solidFill>
                  <a:srgbClr val="47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ko-KR" altLang="en-US" sz="800" dirty="0">
              <a:solidFill>
                <a:srgbClr val="4746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5CF9D7B-2295-434C-BB50-FBDB7CB4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2331C84-82A9-49FF-9C58-209FA7C6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52F265-5EDF-47AD-8C48-23E44987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31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EF8880-0C23-4695-A0B7-BA55B9DCC8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6C1AD2-5128-41ED-895C-723FBDAB28FF}"/>
              </a:ext>
            </a:extLst>
          </p:cNvPr>
          <p:cNvSpPr txBox="1"/>
          <p:nvPr userDrawn="1"/>
        </p:nvSpPr>
        <p:spPr>
          <a:xfrm>
            <a:off x="10200752" y="6614007"/>
            <a:ext cx="19880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ⓒSaebyeol Yu.</a:t>
            </a:r>
            <a:r>
              <a:rPr lang="ko-KR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Saebyeol’s</a:t>
            </a:r>
            <a:r>
              <a:rPr lang="ko-KR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ko-KR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5CF9D7B-2295-434C-BB50-FBDB7CB4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2331C84-82A9-49FF-9C58-209FA7C6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52F265-5EDF-47AD-8C48-23E44987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02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76295C-1AC2-468F-BE1D-57C4A587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AFE7A1-9037-44AB-B32C-A03544783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AB44BA5-E666-41CE-9AB1-709CA4AED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842D173-D60A-49DD-9BBC-DFAC8464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69DC195-CC0D-4F1D-BA6A-0A1D6BEC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4EE9A9-6FA0-459E-9839-090D4821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37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F1A1494-3269-44A5-B276-FD1B1151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BE9EB2-ED9C-4B7A-B116-2B1071C0D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F56052-6094-4163-A308-25120BD6E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567D-AB5D-4AC7-81EF-B47DBFAE57A2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B435DB-002D-4705-918F-4D6B8113C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DB5B9A-8BFA-48CC-9427-80D408861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96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8866" y="2676872"/>
            <a:ext cx="319427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4800" b="0" spc="-300" dirty="0" err="1">
                <a:solidFill>
                  <a:schemeClr val="bg1"/>
                </a:solidFill>
              </a:rPr>
              <a:t>Staff_Project</a:t>
            </a:r>
            <a:endParaRPr lang="ko-KR" altLang="en-US" sz="4800" b="0" spc="-300" dirty="0">
              <a:solidFill>
                <a:schemeClr val="bg1"/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3862055" y="217289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62055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2719" y="142240"/>
            <a:ext cx="1518920" cy="265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200" dirty="0">
                <a:solidFill>
                  <a:schemeClr val="bg1"/>
                </a:solidFill>
              </a:rPr>
              <a:t>인공지능소프트웨어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0157254" y="6516129"/>
            <a:ext cx="1944130" cy="275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474720" y="0"/>
            <a:ext cx="871728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47264" y="3105834"/>
            <a:ext cx="2063676" cy="6355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0" spc="-300">
                <a:solidFill>
                  <a:schemeClr val="bg1"/>
                </a:solidFill>
              </a:rPr>
              <a:t>DB</a:t>
            </a:r>
            <a:r>
              <a:rPr lang="ko-KR" altLang="en-US" sz="3600" b="0" spc="-300">
                <a:solidFill>
                  <a:schemeClr val="bg1"/>
                </a:solidFill>
              </a:rPr>
              <a:t> 모델링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240" y="3121223"/>
            <a:ext cx="7430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Part 4, 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904240" y="282313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904240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75104" y="101916"/>
            <a:ext cx="19094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spc="-300" dirty="0">
                <a:solidFill>
                  <a:schemeClr val="bg1"/>
                </a:solidFill>
              </a:rPr>
              <a:t>DB </a:t>
            </a:r>
            <a:r>
              <a:rPr lang="ko-KR" altLang="en-US" sz="3600" spc="-300" dirty="0">
                <a:solidFill>
                  <a:schemeClr val="bg1"/>
                </a:solidFill>
              </a:rPr>
              <a:t>모델링</a:t>
            </a:r>
            <a:endParaRPr lang="ko-KR" altLang="en-US" sz="3600" b="0" spc="-3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" y="117305"/>
            <a:ext cx="7594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>
                <a:solidFill>
                  <a:schemeClr val="bg1"/>
                </a:solidFill>
              </a:rPr>
              <a:t>Part 1, </a:t>
            </a:r>
            <a:endParaRPr lang="ko-KR" altLang="en-US" sz="1400">
              <a:solidFill>
                <a:schemeClr val="bg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20" y="1076960"/>
            <a:ext cx="9656653" cy="5843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474720" y="0"/>
            <a:ext cx="871728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47264" y="3105834"/>
            <a:ext cx="2177976" cy="6355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0" spc="-300">
                <a:solidFill>
                  <a:schemeClr val="bg1"/>
                </a:solidFill>
              </a:rPr>
              <a:t>Stroy Board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240" y="3121223"/>
            <a:ext cx="7430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904240" y="282313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904240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75104" y="101916"/>
            <a:ext cx="22413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0" spc="-300" dirty="0" err="1">
                <a:solidFill>
                  <a:schemeClr val="bg1"/>
                </a:solidFill>
              </a:rPr>
              <a:t>Story_board</a:t>
            </a:r>
            <a:endParaRPr lang="ko-KR" altLang="en-US" sz="3600" b="0" spc="-3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3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490249"/>
              </p:ext>
            </p:extLst>
          </p:nvPr>
        </p:nvGraphicFramePr>
        <p:xfrm>
          <a:off x="0" y="1092349"/>
          <a:ext cx="9794789" cy="68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프로젝트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맑은 고딕"/>
                          <a:cs typeface="맑은 고딕"/>
                        </a:rPr>
                        <a:t>Staff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Project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800" dirty="0">
                          <a:latin typeface="맑은 고딕"/>
                          <a:cs typeface="맑은 고딕"/>
                        </a:rPr>
                        <a:t>Login</a:t>
                      </a:r>
                      <a:endParaRPr sz="1800" dirty="0">
                        <a:latin typeface="맑은 고딕"/>
                        <a:cs typeface="맑은 고딕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번호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2000" dirty="0">
                          <a:latin typeface="맑은 고딕"/>
                          <a:cs typeface="맑은 고딕"/>
                        </a:rPr>
                        <a:t>1</a:t>
                      </a:r>
                      <a:endParaRPr sz="2000" dirty="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139000"/>
              </p:ext>
            </p:extLst>
          </p:nvPr>
        </p:nvGraphicFramePr>
        <p:xfrm>
          <a:off x="9794789" y="1092348"/>
          <a:ext cx="2397211" cy="5765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3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E7E6E6"/>
                          </a:solidFill>
                          <a:latin typeface="맑은 고딕"/>
                          <a:cs typeface="맑은 고딕"/>
                        </a:rPr>
                        <a:t>Description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90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22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lang="en-US" altLang="ko-KR"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09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9944" marR="133350" indent="-6889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67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6255" marR="140335" indent="-3689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66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2625" marR="119380" indent="-5537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9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6961">
                <a:tc gridSpan="2">
                  <a:txBody>
                    <a:bodyPr/>
                    <a:lstStyle/>
                    <a:p>
                      <a:pPr marL="95885" marR="8636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292" y="1856278"/>
            <a:ext cx="6070203" cy="49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092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75104" y="101916"/>
            <a:ext cx="22413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0" spc="-300" dirty="0" err="1">
                <a:solidFill>
                  <a:schemeClr val="bg1"/>
                </a:solidFill>
              </a:rPr>
              <a:t>Story_board</a:t>
            </a:r>
            <a:endParaRPr lang="ko-KR" altLang="en-US" sz="3600" b="0" spc="-3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3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48550"/>
              </p:ext>
            </p:extLst>
          </p:nvPr>
        </p:nvGraphicFramePr>
        <p:xfrm>
          <a:off x="0" y="1092349"/>
          <a:ext cx="9794789" cy="68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프로젝트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맑은 고딕"/>
                          <a:cs typeface="맑은 고딕"/>
                        </a:rPr>
                        <a:t>Staff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Project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800" dirty="0">
                          <a:latin typeface="맑은 고딕"/>
                          <a:cs typeface="맑은 고딕"/>
                        </a:rPr>
                        <a:t>Sign-up</a:t>
                      </a:r>
                      <a:endParaRPr sz="1800" dirty="0">
                        <a:latin typeface="맑은 고딕"/>
                        <a:cs typeface="맑은 고딕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번호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2000" dirty="0">
                          <a:latin typeface="맑은 고딕"/>
                          <a:cs typeface="맑은 고딕"/>
                        </a:rPr>
                        <a:t>2</a:t>
                      </a:r>
                      <a:endParaRPr sz="2000" dirty="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object 4"/>
          <p:cNvGraphicFramePr>
            <a:graphicFrameLocks noGrp="1"/>
          </p:cNvGraphicFramePr>
          <p:nvPr/>
        </p:nvGraphicFramePr>
        <p:xfrm>
          <a:off x="9794789" y="1092348"/>
          <a:ext cx="2397211" cy="5765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3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E7E6E6"/>
                          </a:solidFill>
                          <a:latin typeface="맑은 고딕"/>
                          <a:cs typeface="맑은 고딕"/>
                        </a:rPr>
                        <a:t>Description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90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22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lang="en-US" altLang="ko-KR"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09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9944" marR="133350" indent="-6889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67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6255" marR="140335" indent="-3689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66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2625" marR="119380" indent="-5537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9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6961">
                <a:tc gridSpan="2">
                  <a:txBody>
                    <a:bodyPr/>
                    <a:lstStyle/>
                    <a:p>
                      <a:pPr marL="95885" marR="8636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796" y="1941776"/>
            <a:ext cx="4578270" cy="47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5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75104" y="101916"/>
            <a:ext cx="22413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0" spc="-300" dirty="0" err="1">
                <a:solidFill>
                  <a:schemeClr val="bg1"/>
                </a:solidFill>
              </a:rPr>
              <a:t>Story_board</a:t>
            </a:r>
            <a:endParaRPr lang="ko-KR" altLang="en-US" sz="3600" b="0" spc="-3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3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38771"/>
              </p:ext>
            </p:extLst>
          </p:nvPr>
        </p:nvGraphicFramePr>
        <p:xfrm>
          <a:off x="0" y="1092349"/>
          <a:ext cx="9794789" cy="68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프로젝트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맑은 고딕"/>
                          <a:cs typeface="맑은 고딕"/>
                        </a:rPr>
                        <a:t>Staff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Project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맑은 고딕"/>
                          <a:cs typeface="맑은 고딕"/>
                        </a:rPr>
                        <a:t>Main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번호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dirty="0">
                          <a:latin typeface="맑은 고딕"/>
                          <a:cs typeface="맑은 고딕"/>
                        </a:rPr>
                        <a:t>3</a:t>
                      </a: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498328"/>
              </p:ext>
            </p:extLst>
          </p:nvPr>
        </p:nvGraphicFramePr>
        <p:xfrm>
          <a:off x="9794789" y="1092348"/>
          <a:ext cx="2397211" cy="5765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3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E7E6E6"/>
                          </a:solidFill>
                          <a:latin typeface="맑은 고딕"/>
                          <a:cs typeface="맑은 고딕"/>
                        </a:rPr>
                        <a:t>Description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90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2800" dirty="0">
                          <a:latin typeface="맑은 고딕"/>
                          <a:cs typeface="맑은 고딕"/>
                        </a:rPr>
                        <a:t>1</a:t>
                      </a:r>
                      <a:endParaRPr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1000" dirty="0">
                          <a:latin typeface="맑은 고딕"/>
                          <a:cs typeface="맑은 고딕"/>
                        </a:rPr>
                        <a:t>Edit</a:t>
                      </a:r>
                      <a:r>
                        <a:rPr lang="en-US" sz="1000" baseline="0" dirty="0">
                          <a:latin typeface="맑은 고딕"/>
                          <a:cs typeface="맑은 고딕"/>
                        </a:rPr>
                        <a:t> profile</a:t>
                      </a:r>
                      <a:r>
                        <a:rPr lang="ko-KR" altLang="en-US" sz="1000" baseline="0" dirty="0">
                          <a:latin typeface="맑은 고딕"/>
                          <a:cs typeface="맑은 고딕"/>
                        </a:rPr>
                        <a:t>로 이동</a:t>
                      </a:r>
                      <a:endParaRPr lang="en-US" sz="1000" baseline="0" dirty="0">
                        <a:latin typeface="맑은 고딕"/>
                        <a:cs typeface="맑은 고딕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ko-KR" altLang="en-US" sz="1000" baseline="0" dirty="0">
                          <a:latin typeface="맑은 고딕"/>
                          <a:cs typeface="맑은 고딕"/>
                        </a:rPr>
                        <a:t>사용자 정보 수정 페이지로 이동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22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latin typeface="맑은 고딕"/>
                          <a:cs typeface="맑은 고딕"/>
                        </a:rPr>
                        <a:t>2</a:t>
                      </a: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ko-KR" altLang="en-US" sz="1000" dirty="0" err="1">
                          <a:latin typeface="맑은 고딕"/>
                          <a:cs typeface="맑은 고딕"/>
                        </a:rPr>
                        <a:t>생성되어있는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lang="en-US" altLang="ko-KR" sz="1000" dirty="0">
                          <a:latin typeface="맑은 고딕"/>
                          <a:cs typeface="맑은 고딕"/>
                        </a:rPr>
                        <a:t>Project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로 이동</a:t>
                      </a:r>
                      <a:endParaRPr lang="en-US" altLang="ko-KR" sz="1000" dirty="0">
                        <a:latin typeface="맑은 고딕"/>
                        <a:cs typeface="맑은 고딕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ko-KR" altLang="en-US" sz="1000" dirty="0" err="1">
                          <a:latin typeface="맑은 고딕"/>
                          <a:cs typeface="맑은 고딕"/>
                        </a:rPr>
                        <a:t>밑쪽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 그래프는 남은 </a:t>
                      </a:r>
                      <a:r>
                        <a:rPr lang="en-US" altLang="ko-KR" sz="1000" dirty="0">
                          <a:latin typeface="맑은 고딕"/>
                          <a:cs typeface="맑은 고딕"/>
                        </a:rPr>
                        <a:t>D-day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윗 그래프는</a:t>
                      </a:r>
                      <a:r>
                        <a:rPr lang="ko-KR" altLang="en-US" sz="1000" baseline="0" dirty="0">
                          <a:latin typeface="맑은 고딕"/>
                          <a:cs typeface="맑은 고딕"/>
                        </a:rPr>
                        <a:t> 팀장이 설정한 </a:t>
                      </a:r>
                      <a:endParaRPr lang="en-US" altLang="ko-KR" sz="1000" baseline="0" dirty="0">
                        <a:latin typeface="맑은 고딕"/>
                        <a:cs typeface="맑은 고딕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ko-KR" altLang="en-US" sz="1000" baseline="0" dirty="0">
                          <a:latin typeface="맑은 고딕"/>
                          <a:cs typeface="맑은 고딕"/>
                        </a:rPr>
                        <a:t>실 개발 진행이다</a:t>
                      </a:r>
                      <a:endParaRPr lang="en-US" altLang="ko-KR"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09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latin typeface="맑은 고딕"/>
                          <a:cs typeface="맑은 고딕"/>
                        </a:rPr>
                        <a:t>3</a:t>
                      </a: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9944" marR="133350" indent="-6889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sz="1000" dirty="0">
                          <a:latin typeface="맑은 고딕"/>
                          <a:cs typeface="맑은 고딕"/>
                        </a:rPr>
                        <a:t>Project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생성 </a:t>
                      </a:r>
                      <a:r>
                        <a:rPr lang="en-US" altLang="ko-KR" sz="1000" dirty="0">
                          <a:latin typeface="맑은 고딕"/>
                          <a:cs typeface="맑은 고딕"/>
                        </a:rPr>
                        <a:t>Create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페이지로 </a:t>
                      </a:r>
                      <a:r>
                        <a:rPr lang="ko-KR" altLang="en-US" sz="1000" dirty="0" err="1">
                          <a:latin typeface="맑은 고딕"/>
                          <a:cs typeface="맑은 고딕"/>
                        </a:rPr>
                        <a:t>넘아간다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67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latin typeface="맑은 고딕"/>
                          <a:cs typeface="맑은 고딕"/>
                        </a:rPr>
                        <a:t>4</a:t>
                      </a: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6255" marR="140335" indent="-3689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프로젝트는 미리 설정한 기한이 지나면 삭제 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667">
                <a:tc>
                  <a:txBody>
                    <a:bodyPr/>
                    <a:lstStyle/>
                    <a:p>
                      <a:pPr marL="1905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latin typeface="맑은 고딕"/>
                          <a:cs typeface="맑은 고딕"/>
                        </a:rPr>
                        <a:t>5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2625" marR="119380" indent="-5537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ko-KR" altLang="en-US" sz="1000" dirty="0" err="1">
                          <a:latin typeface="맑은 고딕"/>
                          <a:cs typeface="맑은 고딕"/>
                        </a:rPr>
                        <a:t>쿠키값으로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 사용자의 데이터를 </a:t>
                      </a:r>
                      <a:r>
                        <a:rPr lang="ko-KR" altLang="en-US" sz="1000" dirty="0" err="1">
                          <a:latin typeface="맑은 고딕"/>
                          <a:cs typeface="맑은 고딕"/>
                        </a:rPr>
                        <a:t>받아옴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9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sz="2800" dirty="0">
                          <a:latin typeface="맑은 고딕"/>
                          <a:cs typeface="맑은 고딕"/>
                        </a:rPr>
                        <a:t>6</a:t>
                      </a:r>
                      <a:endParaRPr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6961">
                <a:tc gridSpan="2">
                  <a:txBody>
                    <a:bodyPr/>
                    <a:lstStyle/>
                    <a:p>
                      <a:pPr marL="95885" marR="8636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0" name="그림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9833"/>
            <a:ext cx="9707658" cy="41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75104" y="101916"/>
            <a:ext cx="22413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0" spc="-300" dirty="0" err="1">
                <a:solidFill>
                  <a:schemeClr val="bg1"/>
                </a:solidFill>
              </a:rPr>
              <a:t>Story_board</a:t>
            </a:r>
            <a:endParaRPr lang="ko-KR" altLang="en-US" sz="3600" b="0" spc="-3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3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286512"/>
              </p:ext>
            </p:extLst>
          </p:nvPr>
        </p:nvGraphicFramePr>
        <p:xfrm>
          <a:off x="0" y="1092349"/>
          <a:ext cx="9794789" cy="68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프로젝트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맑은 고딕"/>
                          <a:cs typeface="맑은 고딕"/>
                        </a:rPr>
                        <a:t>Staff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Project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800" dirty="0" err="1">
                          <a:latin typeface="맑은 고딕"/>
                          <a:cs typeface="맑은 고딕"/>
                        </a:rPr>
                        <a:t>Edit_Profile</a:t>
                      </a:r>
                      <a:endParaRPr sz="1800" dirty="0">
                        <a:latin typeface="맑은 고딕"/>
                        <a:cs typeface="맑은 고딕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번호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2000" dirty="0">
                          <a:latin typeface="맑은 고딕"/>
                          <a:cs typeface="맑은 고딕"/>
                        </a:rPr>
                        <a:t>4</a:t>
                      </a:r>
                      <a:endParaRPr sz="2000" dirty="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905246"/>
              </p:ext>
            </p:extLst>
          </p:nvPr>
        </p:nvGraphicFramePr>
        <p:xfrm>
          <a:off x="9794789" y="1076960"/>
          <a:ext cx="2397211" cy="5900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3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E7E6E6"/>
                          </a:solidFill>
                          <a:latin typeface="맑은 고딕"/>
                          <a:cs typeface="맑은 고딕"/>
                        </a:rPr>
                        <a:t>Description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90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3600" dirty="0">
                          <a:latin typeface="맑은 고딕"/>
                          <a:cs typeface="맑은 고딕"/>
                        </a:rPr>
                        <a:t>1</a:t>
                      </a:r>
                      <a:endParaRPr sz="36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>
                          <a:latin typeface="맑은 고딕"/>
                          <a:cs typeface="맑은 고딕"/>
                        </a:rPr>
                        <a:t>쿠키값을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 받아와 </a:t>
                      </a:r>
                      <a:r>
                        <a:rPr lang="en-US" altLang="ko-KR" sz="1000" dirty="0">
                          <a:latin typeface="맑은 고딕"/>
                          <a:cs typeface="맑은 고딕"/>
                        </a:rPr>
                        <a:t>input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에 저장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22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dirty="0">
                          <a:latin typeface="맑은 고딕"/>
                          <a:cs typeface="맑은 고딕"/>
                        </a:rPr>
                        <a:t>2</a:t>
                      </a: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altLang="ko-KR" sz="1000" dirty="0">
                          <a:latin typeface="맑은 고딕"/>
                          <a:cs typeface="맑은 고딕"/>
                        </a:rPr>
                        <a:t>Form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으로 넘겨줄 데이터만큼 </a:t>
                      </a:r>
                      <a:r>
                        <a:rPr lang="en-US" altLang="ko-KR" sz="1000" dirty="0">
                          <a:latin typeface="맑은 고딕"/>
                          <a:cs typeface="맑은 고딕"/>
                        </a:rPr>
                        <a:t>input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을 만든다</a:t>
                      </a:r>
                      <a:r>
                        <a:rPr lang="en-US" altLang="ko-KR" sz="1000" dirty="0">
                          <a:latin typeface="맑은 고딕"/>
                          <a:cs typeface="맑은 고딕"/>
                        </a:rPr>
                        <a:t>parameter name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으로 </a:t>
                      </a:r>
                      <a:endParaRPr lang="en-US" altLang="ko-KR" sz="1000" dirty="0">
                        <a:latin typeface="맑은 고딕"/>
                        <a:cs typeface="맑은 고딕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altLang="ko-KR" sz="1000" dirty="0">
                          <a:latin typeface="맑은 고딕"/>
                          <a:cs typeface="맑은 고딕"/>
                        </a:rPr>
                        <a:t>Input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의 </a:t>
                      </a:r>
                      <a:r>
                        <a:rPr lang="en-US" altLang="ko-KR" sz="1000" dirty="0">
                          <a:latin typeface="맑은 고딕"/>
                          <a:cs typeface="맑은 고딕"/>
                        </a:rPr>
                        <a:t>name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을 </a:t>
                      </a:r>
                      <a:r>
                        <a:rPr lang="ko-KR" altLang="en-US" sz="1000" dirty="0" err="1">
                          <a:latin typeface="맑은 고딕"/>
                          <a:cs typeface="맑은 고딕"/>
                        </a:rPr>
                        <a:t>준다음에</a:t>
                      </a:r>
                      <a:r>
                        <a:rPr lang="ko-KR" altLang="en-US" sz="1000" baseline="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lang="en-US" altLang="ko-KR" sz="1000" baseline="0" dirty="0">
                          <a:latin typeface="맑은 고딕"/>
                          <a:cs typeface="맑은 고딕"/>
                        </a:rPr>
                        <a:t>type</a:t>
                      </a:r>
                      <a:r>
                        <a:rPr lang="ko-KR" altLang="en-US" sz="1000" baseline="0" dirty="0">
                          <a:latin typeface="맑은 고딕"/>
                          <a:cs typeface="맑은 고딕"/>
                        </a:rPr>
                        <a:t>에</a:t>
                      </a:r>
                      <a:endParaRPr lang="en-US" altLang="ko-KR" sz="1000" baseline="0" dirty="0">
                        <a:latin typeface="맑은 고딕"/>
                        <a:cs typeface="맑은 고딕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altLang="ko-KR" sz="1000" baseline="0" dirty="0">
                          <a:latin typeface="맑은 고딕"/>
                          <a:cs typeface="맑은 고딕"/>
                        </a:rPr>
                        <a:t>Hidden</a:t>
                      </a:r>
                      <a:r>
                        <a:rPr lang="ko-KR" altLang="en-US" sz="1000" baseline="0" dirty="0">
                          <a:latin typeface="맑은 고딕"/>
                          <a:cs typeface="맑은 고딕"/>
                        </a:rPr>
                        <a:t>을 </a:t>
                      </a:r>
                      <a:r>
                        <a:rPr lang="en-US" altLang="ko-KR" sz="1000" baseline="0" dirty="0" err="1">
                          <a:latin typeface="맑은 고딕"/>
                          <a:cs typeface="맑은 고딕"/>
                        </a:rPr>
                        <a:t>onclick</a:t>
                      </a:r>
                      <a:r>
                        <a:rPr lang="en-US" altLang="ko-KR" sz="1000" baseline="0" dirty="0">
                          <a:latin typeface="맑은 고딕"/>
                          <a:cs typeface="맑은 고딕"/>
                        </a:rPr>
                        <a:t> event</a:t>
                      </a:r>
                      <a:r>
                        <a:rPr lang="ko-KR" altLang="en-US" sz="1000" baseline="0" dirty="0">
                          <a:latin typeface="맑은 고딕"/>
                          <a:cs typeface="맑은 고딕"/>
                        </a:rPr>
                        <a:t>에 데이터를 </a:t>
                      </a:r>
                      <a:r>
                        <a:rPr lang="en-US" altLang="ko-KR" sz="1000" baseline="0" dirty="0">
                          <a:latin typeface="맑은 고딕"/>
                          <a:cs typeface="맑은 고딕"/>
                        </a:rPr>
                        <a:t>form</a:t>
                      </a:r>
                      <a:r>
                        <a:rPr lang="ko-KR" altLang="en-US" sz="1000" baseline="0" dirty="0">
                          <a:latin typeface="맑은 고딕"/>
                          <a:cs typeface="맑은 고딕"/>
                        </a:rPr>
                        <a:t>에 세팅을 하고 </a:t>
                      </a:r>
                      <a:r>
                        <a:rPr lang="en-US" altLang="ko-KR" sz="1000" baseline="0" dirty="0">
                          <a:latin typeface="맑은 고딕"/>
                          <a:cs typeface="맑은 고딕"/>
                        </a:rPr>
                        <a:t>submit</a:t>
                      </a:r>
                      <a:endParaRPr lang="en-US" altLang="ko-KR"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09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36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9944" marR="133350" indent="-6889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67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36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6255" marR="140335" indent="-3689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66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36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2625" marR="119380" indent="-5537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9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6961">
                <a:tc gridSpan="2">
                  <a:txBody>
                    <a:bodyPr/>
                    <a:lstStyle/>
                    <a:p>
                      <a:pPr marL="95885" marR="8636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41" y="1888035"/>
            <a:ext cx="8674169" cy="496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3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75104" y="101916"/>
            <a:ext cx="22413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0" spc="-300" dirty="0" err="1">
                <a:solidFill>
                  <a:schemeClr val="bg1"/>
                </a:solidFill>
              </a:rPr>
              <a:t>Story_board</a:t>
            </a:r>
            <a:endParaRPr lang="ko-KR" altLang="en-US" sz="3600" b="0" spc="-3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3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63620"/>
              </p:ext>
            </p:extLst>
          </p:nvPr>
        </p:nvGraphicFramePr>
        <p:xfrm>
          <a:off x="0" y="1092349"/>
          <a:ext cx="9794789" cy="68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프로젝트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맑은 고딕"/>
                          <a:cs typeface="맑은 고딕"/>
                        </a:rPr>
                        <a:t>Staff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Project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800" dirty="0" err="1">
                          <a:latin typeface="맑은 고딕"/>
                          <a:cs typeface="맑은 고딕"/>
                        </a:rPr>
                        <a:t>Edit_project</a:t>
                      </a:r>
                      <a:endParaRPr sz="1800" dirty="0">
                        <a:latin typeface="맑은 고딕"/>
                        <a:cs typeface="맑은 고딕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번호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2000" dirty="0">
                          <a:latin typeface="맑은 고딕"/>
                          <a:cs typeface="맑은 고딕"/>
                        </a:rPr>
                        <a:t>5</a:t>
                      </a:r>
                      <a:endParaRPr sz="2000" dirty="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045257"/>
              </p:ext>
            </p:extLst>
          </p:nvPr>
        </p:nvGraphicFramePr>
        <p:xfrm>
          <a:off x="9794789" y="1092348"/>
          <a:ext cx="2397211" cy="5765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3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E7E6E6"/>
                          </a:solidFill>
                          <a:latin typeface="맑은 고딕"/>
                          <a:cs typeface="맑은 고딕"/>
                        </a:rPr>
                        <a:t>Description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90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2800" dirty="0">
                          <a:latin typeface="맑은 고딕"/>
                          <a:cs typeface="맑은 고딕"/>
                        </a:rPr>
                        <a:t>1</a:t>
                      </a:r>
                      <a:endParaRPr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1000" dirty="0" err="1">
                          <a:latin typeface="맑은 고딕"/>
                          <a:cs typeface="맑은 고딕"/>
                        </a:rPr>
                        <a:t>User_name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으로 검색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22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latin typeface="맑은 고딕"/>
                          <a:cs typeface="맑은 고딕"/>
                        </a:rPr>
                        <a:t>2</a:t>
                      </a: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ko-KR" altLang="en-US" sz="1000" dirty="0" err="1">
                          <a:latin typeface="맑은 고딕"/>
                          <a:cs typeface="맑은 고딕"/>
                        </a:rPr>
                        <a:t>생성되어있는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lang="en-US" altLang="ko-KR" sz="1000" dirty="0">
                          <a:latin typeface="맑은 고딕"/>
                          <a:cs typeface="맑은 고딕"/>
                        </a:rPr>
                        <a:t>Project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로 이동</a:t>
                      </a:r>
                      <a:endParaRPr lang="en-US" altLang="ko-KR" sz="1000" dirty="0">
                        <a:latin typeface="맑은 고딕"/>
                        <a:cs typeface="맑은 고딕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위쪽 그래프는 남은 </a:t>
                      </a:r>
                      <a:r>
                        <a:rPr lang="en-US" altLang="ko-KR" sz="1000" dirty="0">
                          <a:latin typeface="맑은 고딕"/>
                          <a:cs typeface="맑은 고딕"/>
                        </a:rPr>
                        <a:t>D-day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밑 그래프는</a:t>
                      </a:r>
                      <a:r>
                        <a:rPr lang="ko-KR" altLang="en-US" sz="1000" baseline="0" dirty="0">
                          <a:latin typeface="맑은 고딕"/>
                          <a:cs typeface="맑은 고딕"/>
                        </a:rPr>
                        <a:t> 팀장이 설정한 </a:t>
                      </a:r>
                      <a:endParaRPr lang="en-US" altLang="ko-KR" sz="1000" baseline="0" dirty="0">
                        <a:latin typeface="맑은 고딕"/>
                        <a:cs typeface="맑은 고딕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ko-KR" altLang="en-US" sz="1000" baseline="0" dirty="0">
                          <a:latin typeface="맑은 고딕"/>
                          <a:cs typeface="맑은 고딕"/>
                        </a:rPr>
                        <a:t>실 개발 진행이다</a:t>
                      </a:r>
                      <a:endParaRPr lang="en-US" altLang="ko-KR"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09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latin typeface="맑은 고딕"/>
                          <a:cs typeface="맑은 고딕"/>
                        </a:rPr>
                        <a:t>3</a:t>
                      </a: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9944" marR="133350" indent="-6889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sz="1000" dirty="0">
                          <a:latin typeface="맑은 고딕"/>
                          <a:cs typeface="맑은 고딕"/>
                        </a:rPr>
                        <a:t>Project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생성 </a:t>
                      </a:r>
                      <a:r>
                        <a:rPr lang="en-US" altLang="ko-KR" sz="1000" dirty="0">
                          <a:latin typeface="맑은 고딕"/>
                          <a:cs typeface="맑은 고딕"/>
                        </a:rPr>
                        <a:t>Create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페이지로 </a:t>
                      </a:r>
                      <a:r>
                        <a:rPr lang="ko-KR" altLang="en-US" sz="1000" dirty="0" err="1">
                          <a:latin typeface="맑은 고딕"/>
                          <a:cs typeface="맑은 고딕"/>
                        </a:rPr>
                        <a:t>넘아간다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67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latin typeface="맑은 고딕"/>
                          <a:cs typeface="맑은 고딕"/>
                        </a:rPr>
                        <a:t>4</a:t>
                      </a: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6255" marR="140335" indent="-3689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프로젝트는 미리 설정한 기한이 지나면 삭제 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66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2625" marR="119380" indent="-5537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9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6961">
                <a:tc gridSpan="2">
                  <a:txBody>
                    <a:bodyPr/>
                    <a:lstStyle/>
                    <a:p>
                      <a:pPr marL="95885" marR="8636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2" name="그림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1870874"/>
            <a:ext cx="9113586" cy="475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75104" y="101916"/>
            <a:ext cx="22413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0" spc="-300" dirty="0" err="1">
                <a:solidFill>
                  <a:schemeClr val="bg1"/>
                </a:solidFill>
              </a:rPr>
              <a:t>Story_board</a:t>
            </a:r>
            <a:endParaRPr lang="ko-KR" altLang="en-US" sz="3600" b="0" spc="-3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560364"/>
              </p:ext>
            </p:extLst>
          </p:nvPr>
        </p:nvGraphicFramePr>
        <p:xfrm>
          <a:off x="0" y="1092349"/>
          <a:ext cx="9794789" cy="68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프로젝트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맑은 고딕"/>
                          <a:cs typeface="맑은 고딕"/>
                        </a:rPr>
                        <a:t>Staff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Project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800" dirty="0">
                          <a:latin typeface="맑은 고딕"/>
                          <a:cs typeface="맑은 고딕"/>
                        </a:rPr>
                        <a:t>Chat</a:t>
                      </a:r>
                      <a:endParaRPr sz="1800" dirty="0">
                        <a:latin typeface="맑은 고딕"/>
                        <a:cs typeface="맑은 고딕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번호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2000" dirty="0">
                          <a:latin typeface="맑은 고딕"/>
                          <a:cs typeface="맑은 고딕"/>
                        </a:rPr>
                        <a:t>6</a:t>
                      </a:r>
                      <a:endParaRPr sz="2000" dirty="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11856"/>
              </p:ext>
            </p:extLst>
          </p:nvPr>
        </p:nvGraphicFramePr>
        <p:xfrm>
          <a:off x="9794789" y="1092348"/>
          <a:ext cx="2397211" cy="5765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3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E7E6E6"/>
                          </a:solidFill>
                          <a:latin typeface="맑은 고딕"/>
                          <a:cs typeface="맑은 고딕"/>
                        </a:rPr>
                        <a:t>Description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90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2800" dirty="0">
                          <a:latin typeface="맑은 고딕"/>
                          <a:cs typeface="맑은 고딕"/>
                        </a:rPr>
                        <a:t>1</a:t>
                      </a:r>
                      <a:endParaRPr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ko-KR" altLang="en-US" sz="1200" dirty="0" err="1">
                          <a:latin typeface="맑은 고딕"/>
                          <a:cs typeface="맑은 고딕"/>
                        </a:rPr>
                        <a:t>소켓통신을</a:t>
                      </a:r>
                      <a:r>
                        <a:rPr lang="ko-KR" altLang="en-US" sz="1200" dirty="0">
                          <a:latin typeface="맑은 고딕"/>
                          <a:cs typeface="맑은 고딕"/>
                        </a:rPr>
                        <a:t> 통해 구현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22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latin typeface="맑은 고딕"/>
                          <a:cs typeface="맑은 고딕"/>
                        </a:rPr>
                        <a:t>2</a:t>
                      </a: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채팅 서버를 구현했으나 </a:t>
                      </a:r>
                      <a:r>
                        <a:rPr lang="ko-KR" altLang="en-US" sz="1000" dirty="0" err="1">
                          <a:latin typeface="맑은 고딕"/>
                          <a:cs typeface="맑은 고딕"/>
                        </a:rPr>
                        <a:t>동적쿼리가</a:t>
                      </a:r>
                      <a:endParaRPr lang="en-US" altLang="ko-KR" sz="1000" dirty="0">
                        <a:latin typeface="맑은 고딕"/>
                        <a:cs typeface="맑은 고딕"/>
                      </a:endParaRPr>
                    </a:p>
                    <a:p>
                      <a:pPr fontAlgn="base"/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없어 실행이 안됨</a:t>
                      </a:r>
                      <a:endParaRPr lang="en-US" altLang="ko-KR"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09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9944" marR="133350" indent="-6889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67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6255" marR="140335" indent="-3689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66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2625" marR="119380" indent="-5537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9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6961">
                <a:tc gridSpan="2">
                  <a:txBody>
                    <a:bodyPr/>
                    <a:lstStyle/>
                    <a:p>
                      <a:pPr marL="95885" marR="8636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1861610"/>
            <a:ext cx="6534304" cy="490975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506" y="5187138"/>
            <a:ext cx="3985283" cy="1190175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6362408" y="5382883"/>
            <a:ext cx="1035170" cy="86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6362408" y="5630469"/>
            <a:ext cx="1035170" cy="86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530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75104" y="101916"/>
            <a:ext cx="22413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0" spc="-300" dirty="0" err="1">
                <a:solidFill>
                  <a:schemeClr val="bg1"/>
                </a:solidFill>
              </a:rPr>
              <a:t>Story_board</a:t>
            </a:r>
            <a:endParaRPr lang="ko-KR" altLang="en-US" sz="3600" b="0" spc="-3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3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401166"/>
              </p:ext>
            </p:extLst>
          </p:nvPr>
        </p:nvGraphicFramePr>
        <p:xfrm>
          <a:off x="0" y="1092349"/>
          <a:ext cx="9794789" cy="68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프로젝트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맑은 고딕"/>
                          <a:cs typeface="맑은 고딕"/>
                        </a:rPr>
                        <a:t>Staff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Project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맑은 고딕"/>
                          <a:cs typeface="맑은 고딕"/>
                        </a:rPr>
                        <a:t>Main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번호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2000" dirty="0">
                          <a:latin typeface="맑은 고딕"/>
                          <a:cs typeface="맑은 고딕"/>
                        </a:rPr>
                        <a:t>7</a:t>
                      </a:r>
                      <a:endParaRPr sz="2000" dirty="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960646"/>
              </p:ext>
            </p:extLst>
          </p:nvPr>
        </p:nvGraphicFramePr>
        <p:xfrm>
          <a:off x="9794789" y="1092348"/>
          <a:ext cx="2397211" cy="5562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3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E7E6E6"/>
                          </a:solidFill>
                          <a:latin typeface="맑은 고딕"/>
                          <a:cs typeface="맑은 고딕"/>
                        </a:rPr>
                        <a:t>Description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90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2800" dirty="0">
                          <a:latin typeface="맑은 고딕"/>
                          <a:cs typeface="맑은 고딕"/>
                        </a:rPr>
                        <a:t>1</a:t>
                      </a:r>
                      <a:endParaRPr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쿠키로</a:t>
                      </a:r>
                      <a:r>
                        <a:rPr lang="en-US" altLang="ko-KR" sz="1000" baseline="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lang="ko-KR" altLang="en-US" sz="1000" baseline="0" dirty="0">
                          <a:latin typeface="맑은 고딕"/>
                          <a:cs typeface="맑은 고딕"/>
                        </a:rPr>
                        <a:t>프로젝트</a:t>
                      </a:r>
                      <a:endParaRPr lang="en-US" altLang="ko-KR" sz="1000" baseline="0" dirty="0">
                        <a:latin typeface="맑은 고딕"/>
                        <a:cs typeface="맑은 고딕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altLang="ko-KR" sz="1000" baseline="0" dirty="0">
                          <a:latin typeface="맑은 고딕"/>
                          <a:cs typeface="맑은 고딕"/>
                        </a:rPr>
                        <a:t>alarm</a:t>
                      </a:r>
                      <a:r>
                        <a:rPr lang="ko-KR" altLang="en-US" sz="1000" baseline="0" dirty="0">
                          <a:latin typeface="맑은 고딕"/>
                          <a:cs typeface="맑은 고딕"/>
                        </a:rPr>
                        <a:t>을 </a:t>
                      </a:r>
                      <a:r>
                        <a:rPr lang="ko-KR" altLang="en-US" sz="1000" baseline="0" dirty="0" err="1">
                          <a:latin typeface="맑은 고딕"/>
                          <a:cs typeface="맑은 고딕"/>
                        </a:rPr>
                        <a:t>받아옴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275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lang="en-US" altLang="ko-KR"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09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9944" marR="133350" indent="-6889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67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6255" marR="140335" indent="-3689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66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2625" marR="119380" indent="-5537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9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6961">
                <a:tc gridSpan="2">
                  <a:txBody>
                    <a:bodyPr/>
                    <a:lstStyle/>
                    <a:p>
                      <a:pPr marL="95885" marR="8636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362"/>
            <a:ext cx="9794789" cy="31028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006" y="1790362"/>
            <a:ext cx="2485783" cy="47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-1"/>
            <a:ext cx="12192000" cy="3863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A4C0C-593F-49EA-A036-AAE8EB62D98B}"/>
              </a:ext>
            </a:extLst>
          </p:cNvPr>
          <p:cNvSpPr txBox="1"/>
          <p:nvPr/>
        </p:nvSpPr>
        <p:spPr>
          <a:xfrm>
            <a:off x="305966" y="2733981"/>
            <a:ext cx="3933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  <a:latin typeface="+mj-ea"/>
                <a:ea typeface="+mj-ea"/>
              </a:rPr>
              <a:t>A Table of Contents.</a:t>
            </a:r>
            <a:endParaRPr lang="ko-KR" altLang="en-US" sz="3600" spc="-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D65EFFB-77B3-4093-9EBE-5BC7CD9D594B}"/>
              </a:ext>
            </a:extLst>
          </p:cNvPr>
          <p:cNvGrpSpPr/>
          <p:nvPr/>
        </p:nvGrpSpPr>
        <p:grpSpPr>
          <a:xfrm>
            <a:off x="610779" y="4128500"/>
            <a:ext cx="3815005" cy="707886"/>
            <a:chOff x="294640" y="3596640"/>
            <a:chExt cx="3815005" cy="7078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75390-ADD7-4C94-8805-D912724ABC3E}"/>
                </a:ext>
              </a:extLst>
            </p:cNvPr>
            <p:cNvSpPr txBox="1"/>
            <p:nvPr/>
          </p:nvSpPr>
          <p:spPr>
            <a:xfrm>
              <a:off x="294640" y="3596640"/>
              <a:ext cx="5020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1</a:t>
              </a:r>
              <a:endParaRPr lang="ko-KR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461C2D-7B54-4B3D-9449-360FD650556A}"/>
                </a:ext>
              </a:extLst>
            </p:cNvPr>
            <p:cNvSpPr txBox="1"/>
            <p:nvPr/>
          </p:nvSpPr>
          <p:spPr>
            <a:xfrm>
              <a:off x="943394" y="3688973"/>
              <a:ext cx="31662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150" dirty="0">
                  <a:solidFill>
                    <a:srgbClr val="393939"/>
                  </a:solidFill>
                </a:rPr>
                <a:t>프로젝트 목표 및 자원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0D1E44C-6008-4F6E-880B-4E8105F0CF77}"/>
              </a:ext>
            </a:extLst>
          </p:cNvPr>
          <p:cNvGrpSpPr/>
          <p:nvPr/>
        </p:nvGrpSpPr>
        <p:grpSpPr>
          <a:xfrm>
            <a:off x="5485983" y="4125013"/>
            <a:ext cx="1463465" cy="707886"/>
            <a:chOff x="294640" y="3596640"/>
            <a:chExt cx="1463465" cy="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C6CD2E-3CC1-4835-B282-AE92CEFFFE97}"/>
                </a:ext>
              </a:extLst>
            </p:cNvPr>
            <p:cNvSpPr txBox="1"/>
            <p:nvPr/>
          </p:nvSpPr>
          <p:spPr>
            <a:xfrm>
              <a:off x="294640" y="3596640"/>
              <a:ext cx="5020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2</a:t>
              </a:r>
              <a:endParaRPr lang="ko-KR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245155-BF92-4471-AC62-A87A47A31390}"/>
                </a:ext>
              </a:extLst>
            </p:cNvPr>
            <p:cNvSpPr txBox="1"/>
            <p:nvPr/>
          </p:nvSpPr>
          <p:spPr>
            <a:xfrm>
              <a:off x="957886" y="3675557"/>
              <a:ext cx="800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150" dirty="0">
                  <a:solidFill>
                    <a:srgbClr val="393939"/>
                  </a:solidFill>
                </a:rPr>
                <a:t>기능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00D1E44C-6008-4F6E-880B-4E8105F0CF77}"/>
              </a:ext>
            </a:extLst>
          </p:cNvPr>
          <p:cNvGrpSpPr/>
          <p:nvPr/>
        </p:nvGrpSpPr>
        <p:grpSpPr>
          <a:xfrm>
            <a:off x="741306" y="5125252"/>
            <a:ext cx="2239254" cy="707886"/>
            <a:chOff x="294640" y="3596640"/>
            <a:chExt cx="2239254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C6CD2E-3CC1-4835-B282-AE92CEFFFE97}"/>
                </a:ext>
              </a:extLst>
            </p:cNvPr>
            <p:cNvSpPr txBox="1"/>
            <p:nvPr/>
          </p:nvSpPr>
          <p:spPr>
            <a:xfrm>
              <a:off x="294640" y="3596640"/>
              <a:ext cx="5020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4</a:t>
              </a:r>
              <a:endParaRPr lang="ko-KR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245155-BF92-4471-AC62-A87A47A31390}"/>
                </a:ext>
              </a:extLst>
            </p:cNvPr>
            <p:cNvSpPr txBox="1"/>
            <p:nvPr/>
          </p:nvSpPr>
          <p:spPr>
            <a:xfrm>
              <a:off x="943394" y="3688973"/>
              <a:ext cx="15905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spc="-150" dirty="0">
                  <a:solidFill>
                    <a:srgbClr val="393939"/>
                  </a:solidFill>
                </a:rPr>
                <a:t>DB </a:t>
              </a:r>
              <a:r>
                <a:rPr lang="ko-KR" altLang="en-US" sz="2800" spc="-150" dirty="0">
                  <a:solidFill>
                    <a:srgbClr val="393939"/>
                  </a:solidFill>
                </a:rPr>
                <a:t>모델링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0D1E44C-6008-4F6E-880B-4E8105F0CF77}"/>
              </a:ext>
            </a:extLst>
          </p:cNvPr>
          <p:cNvGrpSpPr/>
          <p:nvPr/>
        </p:nvGrpSpPr>
        <p:grpSpPr>
          <a:xfrm>
            <a:off x="8312434" y="4111597"/>
            <a:ext cx="2064526" cy="707886"/>
            <a:chOff x="294640" y="3596640"/>
            <a:chExt cx="2064526" cy="7078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C6CD2E-3CC1-4835-B282-AE92CEFFFE97}"/>
                </a:ext>
              </a:extLst>
            </p:cNvPr>
            <p:cNvSpPr txBox="1"/>
            <p:nvPr/>
          </p:nvSpPr>
          <p:spPr>
            <a:xfrm>
              <a:off x="294640" y="3596640"/>
              <a:ext cx="5020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3</a:t>
              </a:r>
              <a:endParaRPr lang="ko-KR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245155-BF92-4471-AC62-A87A47A31390}"/>
                </a:ext>
              </a:extLst>
            </p:cNvPr>
            <p:cNvSpPr txBox="1"/>
            <p:nvPr/>
          </p:nvSpPr>
          <p:spPr>
            <a:xfrm>
              <a:off x="943394" y="3688973"/>
              <a:ext cx="14157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150" dirty="0" err="1">
                  <a:solidFill>
                    <a:srgbClr val="393939"/>
                  </a:solidFill>
                </a:rPr>
                <a:t>아키텍쳐</a:t>
              </a:r>
              <a:endParaRPr lang="ko-KR" altLang="en-US" sz="2800" spc="-150" dirty="0">
                <a:solidFill>
                  <a:srgbClr val="393939"/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0D1E44C-6008-4F6E-880B-4E8105F0CF77}"/>
              </a:ext>
            </a:extLst>
          </p:cNvPr>
          <p:cNvGrpSpPr/>
          <p:nvPr/>
        </p:nvGrpSpPr>
        <p:grpSpPr>
          <a:xfrm>
            <a:off x="7052978" y="5125252"/>
            <a:ext cx="4939544" cy="707886"/>
            <a:chOff x="294640" y="3596640"/>
            <a:chExt cx="4939544" cy="70788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C6CD2E-3CC1-4835-B282-AE92CEFFFE97}"/>
                </a:ext>
              </a:extLst>
            </p:cNvPr>
            <p:cNvSpPr txBox="1"/>
            <p:nvPr/>
          </p:nvSpPr>
          <p:spPr>
            <a:xfrm>
              <a:off x="294640" y="3596640"/>
              <a:ext cx="5020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6</a:t>
              </a:r>
              <a:endParaRPr lang="ko-KR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245155-BF92-4471-AC62-A87A47A31390}"/>
                </a:ext>
              </a:extLst>
            </p:cNvPr>
            <p:cNvSpPr txBox="1"/>
            <p:nvPr/>
          </p:nvSpPr>
          <p:spPr>
            <a:xfrm>
              <a:off x="943394" y="3688973"/>
              <a:ext cx="4290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spc="-150" dirty="0" err="1">
                  <a:solidFill>
                    <a:srgbClr val="393939"/>
                  </a:solidFill>
                </a:rPr>
                <a:t>Barchart</a:t>
              </a:r>
              <a:r>
                <a:rPr lang="en-US" altLang="ko-KR" sz="2800" spc="-150" dirty="0">
                  <a:solidFill>
                    <a:srgbClr val="393939"/>
                  </a:solidFill>
                </a:rPr>
                <a:t>,</a:t>
              </a:r>
              <a:r>
                <a:rPr lang="ko-KR" altLang="en-US" sz="2800" spc="-150" dirty="0">
                  <a:solidFill>
                    <a:srgbClr val="393939"/>
                  </a:solidFill>
                </a:rPr>
                <a:t>감시 </a:t>
              </a:r>
              <a:r>
                <a:rPr lang="en-US" altLang="ko-KR" sz="2800" spc="-150" dirty="0">
                  <a:solidFill>
                    <a:srgbClr val="393939"/>
                  </a:solidFill>
                </a:rPr>
                <a:t>, </a:t>
              </a:r>
              <a:r>
                <a:rPr lang="ko-KR" altLang="en-US" sz="2800" spc="-150" dirty="0">
                  <a:solidFill>
                    <a:srgbClr val="393939"/>
                  </a:solidFill>
                </a:rPr>
                <a:t>통제</a:t>
              </a:r>
              <a:r>
                <a:rPr lang="en-US" altLang="ko-KR" sz="2800" spc="-150" dirty="0">
                  <a:solidFill>
                    <a:srgbClr val="393939"/>
                  </a:solidFill>
                </a:rPr>
                <a:t>, </a:t>
              </a:r>
              <a:r>
                <a:rPr lang="ko-KR" altLang="en-US" sz="2800" spc="-150" dirty="0">
                  <a:solidFill>
                    <a:srgbClr val="393939"/>
                  </a:solidFill>
                </a:rPr>
                <a:t>관리 계획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0D1E44C-6008-4F6E-880B-4E8105F0CF77}"/>
              </a:ext>
            </a:extLst>
          </p:cNvPr>
          <p:cNvGrpSpPr/>
          <p:nvPr/>
        </p:nvGrpSpPr>
        <p:grpSpPr>
          <a:xfrm>
            <a:off x="4132406" y="5126413"/>
            <a:ext cx="2442835" cy="707886"/>
            <a:chOff x="294640" y="3596640"/>
            <a:chExt cx="2442835" cy="7078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C6CD2E-3CC1-4835-B282-AE92CEFFFE97}"/>
                </a:ext>
              </a:extLst>
            </p:cNvPr>
            <p:cNvSpPr txBox="1"/>
            <p:nvPr/>
          </p:nvSpPr>
          <p:spPr>
            <a:xfrm>
              <a:off x="294640" y="3596640"/>
              <a:ext cx="5020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5</a:t>
              </a:r>
              <a:endParaRPr lang="ko-KR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245155-BF92-4471-AC62-A87A47A31390}"/>
                </a:ext>
              </a:extLst>
            </p:cNvPr>
            <p:cNvSpPr txBox="1"/>
            <p:nvPr/>
          </p:nvSpPr>
          <p:spPr>
            <a:xfrm>
              <a:off x="943394" y="3688973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150" dirty="0">
                  <a:solidFill>
                    <a:srgbClr val="393939"/>
                  </a:solidFill>
                </a:rPr>
                <a:t>스토리 보드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54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75104" y="101916"/>
            <a:ext cx="22413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0" spc="-300" dirty="0" err="1">
                <a:solidFill>
                  <a:schemeClr val="bg1"/>
                </a:solidFill>
              </a:rPr>
              <a:t>Story_board</a:t>
            </a:r>
            <a:endParaRPr lang="ko-KR" altLang="en-US" sz="3600" b="0" spc="-3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3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488204"/>
              </p:ext>
            </p:extLst>
          </p:nvPr>
        </p:nvGraphicFramePr>
        <p:xfrm>
          <a:off x="0" y="1092349"/>
          <a:ext cx="9794789" cy="68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프로젝트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맑은 고딕"/>
                          <a:cs typeface="맑은 고딕"/>
                        </a:rPr>
                        <a:t>Staff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Project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800" dirty="0" err="1">
                          <a:latin typeface="맑은 고딕"/>
                          <a:cs typeface="맑은 고딕"/>
                        </a:rPr>
                        <a:t>File_list</a:t>
                      </a:r>
                      <a:endParaRPr sz="1800" dirty="0">
                        <a:latin typeface="맑은 고딕"/>
                        <a:cs typeface="맑은 고딕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번호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2000" dirty="0">
                          <a:latin typeface="맑은 고딕"/>
                          <a:cs typeface="맑은 고딕"/>
                        </a:rPr>
                        <a:t>8</a:t>
                      </a:r>
                      <a:endParaRPr sz="2000" dirty="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11868"/>
              </p:ext>
            </p:extLst>
          </p:nvPr>
        </p:nvGraphicFramePr>
        <p:xfrm>
          <a:off x="9794789" y="1092348"/>
          <a:ext cx="2397211" cy="5765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3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E7E6E6"/>
                          </a:solidFill>
                          <a:latin typeface="맑은 고딕"/>
                          <a:cs typeface="맑은 고딕"/>
                        </a:rPr>
                        <a:t>Description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90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2800" dirty="0">
                          <a:latin typeface="맑은 고딕"/>
                          <a:cs typeface="맑은 고딕"/>
                        </a:rPr>
                        <a:t>1</a:t>
                      </a:r>
                      <a:endParaRPr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ko-KR" alt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프로젝로</a:t>
                      </a:r>
                      <a:r>
                        <a:rPr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채팅서버를</a:t>
                      </a:r>
                      <a:r>
                        <a:rPr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파일서버로</a:t>
                      </a:r>
                      <a:r>
                        <a:rPr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같이 구현 예정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22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latin typeface="맑은 고딕"/>
                          <a:cs typeface="맑은 고딕"/>
                        </a:rPr>
                        <a:t>2</a:t>
                      </a: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텍스트 비교 후 알고리즘 확인해 추가 삭제 </a:t>
                      </a:r>
                      <a:r>
                        <a:rPr lang="ko-KR" altLang="en-US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판단해야하는데</a:t>
                      </a:r>
                      <a:r>
                        <a:rPr lang="en-US" altLang="ko-KR" sz="11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못함</a:t>
                      </a:r>
                      <a:endParaRPr lang="en-US" altLang="ko-KR"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09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9944" marR="133350" indent="-6889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67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6255" marR="140335" indent="-3689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66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2625" marR="119380" indent="-5537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9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6961">
                <a:tc gridSpan="2">
                  <a:txBody>
                    <a:bodyPr/>
                    <a:lstStyle/>
                    <a:p>
                      <a:pPr marL="95885" marR="8636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7" y="2106431"/>
            <a:ext cx="9761162" cy="47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5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75104" y="101916"/>
            <a:ext cx="22413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0" spc="-300" dirty="0" err="1">
                <a:solidFill>
                  <a:schemeClr val="bg1"/>
                </a:solidFill>
              </a:rPr>
              <a:t>Story_board</a:t>
            </a:r>
            <a:endParaRPr lang="ko-KR" altLang="en-US" sz="3600" b="0" spc="-3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3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37407"/>
              </p:ext>
            </p:extLst>
          </p:nvPr>
        </p:nvGraphicFramePr>
        <p:xfrm>
          <a:off x="0" y="1092349"/>
          <a:ext cx="9794789" cy="68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프로젝트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맑은 고딕"/>
                          <a:cs typeface="맑은 고딕"/>
                        </a:rPr>
                        <a:t>Staff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Project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명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800" dirty="0" err="1">
                          <a:latin typeface="맑은 고딕"/>
                          <a:cs typeface="맑은 고딕"/>
                        </a:rPr>
                        <a:t>Callendar</a:t>
                      </a:r>
                      <a:endParaRPr sz="1800" dirty="0">
                        <a:latin typeface="맑은 고딕"/>
                        <a:cs typeface="맑은 고딕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화면</a:t>
                      </a:r>
                      <a:r>
                        <a:rPr sz="120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번호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2000">
                          <a:latin typeface="맑은 고딕"/>
                          <a:cs typeface="맑은 고딕"/>
                        </a:rPr>
                        <a:t>9</a:t>
                      </a:r>
                      <a:endParaRPr sz="2000" dirty="0">
                        <a:latin typeface="맑은 고딕"/>
                        <a:cs typeface="맑은 고딕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526030"/>
              </p:ext>
            </p:extLst>
          </p:nvPr>
        </p:nvGraphicFramePr>
        <p:xfrm>
          <a:off x="9794789" y="1092348"/>
          <a:ext cx="2397211" cy="5765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3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E7E6E6"/>
                          </a:solidFill>
                          <a:latin typeface="맑은 고딕"/>
                          <a:cs typeface="맑은 고딕"/>
                        </a:rPr>
                        <a:t>Description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90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2800" dirty="0">
                          <a:latin typeface="맑은 고딕"/>
                          <a:cs typeface="맑은 고딕"/>
                        </a:rPr>
                        <a:t>1</a:t>
                      </a:r>
                      <a:endParaRPr sz="28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타입을 누르면 타입에 맞는 </a:t>
                      </a:r>
                      <a:endParaRPr lang="en-US" altLang="ko-KR" sz="1000" dirty="0">
                        <a:latin typeface="맑은 고딕"/>
                        <a:cs typeface="맑은 고딕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캘린더에 출력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22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latin typeface="맑은 고딕"/>
                          <a:cs typeface="맑은 고딕"/>
                        </a:rPr>
                        <a:t>2</a:t>
                      </a: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ko-KR" altLang="en-US" sz="1000" dirty="0" err="1">
                          <a:latin typeface="맑은 고딕"/>
                          <a:cs typeface="맑은 고딕"/>
                        </a:rPr>
                        <a:t>타이틀에있는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 내용이 </a:t>
                      </a:r>
                      <a:endParaRPr lang="en-US" altLang="ko-KR" sz="1000" dirty="0">
                        <a:latin typeface="맑은 고딕"/>
                        <a:cs typeface="맑은 고딕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altLang="ko-KR" sz="1000" dirty="0">
                          <a:latin typeface="맑은 고딕"/>
                          <a:cs typeface="맑은 고딕"/>
                        </a:rPr>
                        <a:t>event1,2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에 출력</a:t>
                      </a:r>
                      <a:endParaRPr lang="en-US" altLang="ko-KR"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09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latin typeface="맑은 고딕"/>
                          <a:cs typeface="맑은 고딕"/>
                        </a:rPr>
                        <a:t>3</a:t>
                      </a: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9944" marR="133350" indent="-6889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수정</a:t>
                      </a:r>
                      <a:r>
                        <a:rPr lang="en-US" altLang="ko-KR" sz="1000" dirty="0">
                          <a:latin typeface="맑은 고딕"/>
                          <a:cs typeface="맑은 고딕"/>
                        </a:rPr>
                        <a:t>, 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삭제</a:t>
                      </a:r>
                      <a:r>
                        <a:rPr lang="en-US" altLang="ko-KR" sz="1000" dirty="0">
                          <a:latin typeface="맑은 고딕"/>
                          <a:cs typeface="맑은 고딕"/>
                        </a:rPr>
                        <a:t>, </a:t>
                      </a:r>
                      <a:r>
                        <a:rPr lang="ko-KR" altLang="en-US" sz="1000" dirty="0">
                          <a:latin typeface="맑은 고딕"/>
                          <a:cs typeface="맑은 고딕"/>
                        </a:rPr>
                        <a:t>상세 보기 </a:t>
                      </a:r>
                      <a:r>
                        <a:rPr lang="ko-KR" altLang="en-US" sz="1000" dirty="0" err="1">
                          <a:latin typeface="맑은 고딕"/>
                          <a:cs typeface="맑은 고딕"/>
                        </a:rPr>
                        <a:t>미구현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67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latin typeface="맑은 고딕"/>
                          <a:cs typeface="맑은 고딕"/>
                        </a:rPr>
                        <a:t>4</a:t>
                      </a: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6255" marR="140335" indent="-3689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66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2625" marR="119380" indent="-5537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98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6961">
                <a:tc gridSpan="2">
                  <a:txBody>
                    <a:bodyPr/>
                    <a:lstStyle/>
                    <a:p>
                      <a:pPr marL="95885" marR="8636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50614"/>
            <a:ext cx="9547654" cy="456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FCF5B50-228A-485D-A453-4D79A709AC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" y="0"/>
            <a:ext cx="121914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537BB-D98F-4D52-8570-BDD16D01B008}"/>
              </a:ext>
            </a:extLst>
          </p:cNvPr>
          <p:cNvSpPr txBox="1"/>
          <p:nvPr/>
        </p:nvSpPr>
        <p:spPr>
          <a:xfrm>
            <a:off x="395516" y="323464"/>
            <a:ext cx="53158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b="1" dirty="0">
                <a:solidFill>
                  <a:schemeClr val="bg1"/>
                </a:solidFill>
                <a:latin typeface="+mj-ea"/>
                <a:ea typeface="+mj-ea"/>
              </a:rPr>
              <a:t>Finish</a:t>
            </a:r>
            <a:endParaRPr lang="ko-KR" altLang="en-US" sz="13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537BB-D98F-4D52-8570-BDD16D01B008}"/>
              </a:ext>
            </a:extLst>
          </p:cNvPr>
          <p:cNvSpPr txBox="1"/>
          <p:nvPr/>
        </p:nvSpPr>
        <p:spPr>
          <a:xfrm>
            <a:off x="6450226" y="5411450"/>
            <a:ext cx="58264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b="1" dirty="0">
                <a:solidFill>
                  <a:schemeClr val="bg1"/>
                </a:solidFill>
                <a:latin typeface="+mj-ea"/>
                <a:ea typeface="+mj-ea"/>
              </a:rPr>
              <a:t>Thank you</a:t>
            </a:r>
            <a:endParaRPr lang="ko-KR" altLang="en-US" sz="8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2639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474720" y="0"/>
            <a:ext cx="871728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47263" y="3105834"/>
            <a:ext cx="4130602" cy="6355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600" b="0" spc="-300">
                <a:solidFill>
                  <a:schemeClr val="bg1"/>
                </a:solidFill>
              </a:rPr>
              <a:t>프로젝트 목표 및 자원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240" y="3121223"/>
            <a:ext cx="758825" cy="2963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>
                <a:solidFill>
                  <a:schemeClr val="bg1"/>
                </a:solidFill>
              </a:rPr>
              <a:t>Part 1, </a:t>
            </a:r>
            <a:endParaRPr lang="ko-KR" altLang="en-US" sz="1400">
              <a:solidFill>
                <a:schemeClr val="bg1"/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904240" y="282313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904240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932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300" dirty="0">
                <a:solidFill>
                  <a:schemeClr val="bg1"/>
                </a:solidFill>
              </a:rPr>
              <a:t>프로젝트의 목표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25DEC-4F15-4754-B254-3D7F6BCAC00C}"/>
              </a:ext>
            </a:extLst>
          </p:cNvPr>
          <p:cNvSpPr txBox="1"/>
          <p:nvPr/>
        </p:nvSpPr>
        <p:spPr>
          <a:xfrm>
            <a:off x="875104" y="676096"/>
            <a:ext cx="4607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Arial Nova Light" panose="020B0304020202020204" pitchFamily="34" charset="0"/>
              </a:rPr>
              <a:t>Lorem Ipsum is simply dummy text of the printing and typesetting industry</a:t>
            </a:r>
            <a:endParaRPr lang="ko-KR" altLang="en-US" sz="11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D9750606-1D89-4C34-A9AB-8299E544D955}"/>
              </a:ext>
            </a:extLst>
          </p:cNvPr>
          <p:cNvGrpSpPr/>
          <p:nvPr/>
        </p:nvGrpSpPr>
        <p:grpSpPr>
          <a:xfrm>
            <a:off x="397121" y="1226943"/>
            <a:ext cx="11419641" cy="5321029"/>
            <a:chOff x="636607" y="1406485"/>
            <a:chExt cx="11419641" cy="53210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84F98EF-9EE9-4089-90AE-839B328B2B4F}"/>
                </a:ext>
              </a:extLst>
            </p:cNvPr>
            <p:cNvSpPr/>
            <p:nvPr/>
          </p:nvSpPr>
          <p:spPr>
            <a:xfrm>
              <a:off x="3696788" y="1406485"/>
              <a:ext cx="4739347" cy="21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BAC8F4E8-0871-4ECC-9B39-5D08742E1A1F}"/>
                </a:ext>
              </a:extLst>
            </p:cNvPr>
            <p:cNvSpPr/>
            <p:nvPr/>
          </p:nvSpPr>
          <p:spPr>
            <a:xfrm>
              <a:off x="7343820" y="4488075"/>
              <a:ext cx="4712428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D48896A-8D1E-4371-B4BF-5446DD9A3F3C}"/>
                </a:ext>
              </a:extLst>
            </p:cNvPr>
            <p:cNvSpPr/>
            <p:nvPr/>
          </p:nvSpPr>
          <p:spPr>
            <a:xfrm>
              <a:off x="636607" y="4567514"/>
              <a:ext cx="4529106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C008B03C-DDF9-4272-B672-0457BF0EDB7C}"/>
                </a:ext>
              </a:extLst>
            </p:cNvPr>
            <p:cNvGrpSpPr/>
            <p:nvPr/>
          </p:nvGrpSpPr>
          <p:grpSpPr>
            <a:xfrm>
              <a:off x="875103" y="4078990"/>
              <a:ext cx="5955282" cy="714026"/>
              <a:chOff x="875103" y="4078990"/>
              <a:chExt cx="5955282" cy="71402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3091FA-2614-4DFE-A4B2-8BF951AAB535}"/>
                  </a:ext>
                </a:extLst>
              </p:cNvPr>
              <p:cNvSpPr txBox="1"/>
              <p:nvPr/>
            </p:nvSpPr>
            <p:spPr>
              <a:xfrm>
                <a:off x="875103" y="4078990"/>
                <a:ext cx="4481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699C4B-4B07-4A0A-9ABE-73B29CB2AA46}"/>
                  </a:ext>
                </a:extLst>
              </p:cNvPr>
              <p:cNvSpPr txBox="1"/>
              <p:nvPr/>
            </p:nvSpPr>
            <p:spPr>
              <a:xfrm>
                <a:off x="6382262" y="4206068"/>
                <a:ext cx="448123" cy="586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</a:rPr>
                  <a:t>T</a:t>
                </a:r>
                <a:endParaRPr lang="ko-KR" altLang="en-US" sz="28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11199C9-218E-49C9-8441-839AA7ED46EF}"/>
              </a:ext>
            </a:extLst>
          </p:cNvPr>
          <p:cNvSpPr txBox="1"/>
          <p:nvPr/>
        </p:nvSpPr>
        <p:spPr>
          <a:xfrm>
            <a:off x="4161770" y="1609793"/>
            <a:ext cx="3503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pc="-150" dirty="0">
                <a:solidFill>
                  <a:schemeClr val="bg1"/>
                </a:solidFill>
                <a:latin typeface="+mn-ea"/>
              </a:rPr>
              <a:t>React </a:t>
            </a:r>
            <a:r>
              <a:rPr lang="ko-KR" altLang="en-US" spc="-150" dirty="0">
                <a:solidFill>
                  <a:schemeClr val="bg1"/>
                </a:solidFill>
                <a:latin typeface="+mn-ea"/>
              </a:rPr>
              <a:t>학습 및 개발</a:t>
            </a:r>
            <a:endParaRPr lang="en-US" altLang="ko-KR" spc="-15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pc="-150" dirty="0" err="1">
                <a:solidFill>
                  <a:schemeClr val="bg1"/>
                </a:solidFill>
                <a:latin typeface="+mn-ea"/>
              </a:rPr>
              <a:t>Spring_Suite_tool</a:t>
            </a:r>
            <a:r>
              <a:rPr lang="en-US" altLang="ko-KR" spc="-15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pc="-150" dirty="0">
                <a:solidFill>
                  <a:schemeClr val="bg1"/>
                </a:solidFill>
                <a:latin typeface="+mn-ea"/>
              </a:rPr>
              <a:t> 학습 및 개발</a:t>
            </a:r>
            <a:endParaRPr lang="en-US" altLang="ko-KR" spc="-15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pc="-150" dirty="0">
                <a:solidFill>
                  <a:schemeClr val="bg1"/>
                </a:solidFill>
                <a:latin typeface="+mn-ea"/>
              </a:rPr>
              <a:t>Aws(Ec2,Rds)</a:t>
            </a:r>
            <a:r>
              <a:rPr lang="ko-KR" altLang="en-US" spc="-150" dirty="0">
                <a:solidFill>
                  <a:schemeClr val="bg1"/>
                </a:solidFill>
                <a:latin typeface="+mn-ea"/>
              </a:rPr>
              <a:t> 활용</a:t>
            </a:r>
            <a:endParaRPr lang="en-US" altLang="ko-KR" spc="-15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pc="-1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09BBFB-FF4B-4C8C-95E0-A9087F31767C}"/>
              </a:ext>
            </a:extLst>
          </p:cNvPr>
          <p:cNvSpPr txBox="1"/>
          <p:nvPr/>
        </p:nvSpPr>
        <p:spPr>
          <a:xfrm>
            <a:off x="7923254" y="4710304"/>
            <a:ext cx="192552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pc="-150" dirty="0" err="1">
                <a:solidFill>
                  <a:schemeClr val="bg1"/>
                </a:solidFill>
                <a:latin typeface="+mn-ea"/>
              </a:rPr>
              <a:t>Api</a:t>
            </a:r>
            <a:r>
              <a:rPr lang="en-US" altLang="ko-KR" spc="-15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pc="-150" dirty="0">
                <a:solidFill>
                  <a:schemeClr val="bg1"/>
                </a:solidFill>
                <a:latin typeface="+mn-ea"/>
              </a:rPr>
              <a:t>활용                   </a:t>
            </a:r>
            <a:endParaRPr lang="en-US" altLang="ko-KR" spc="-150" dirty="0">
              <a:solidFill>
                <a:schemeClr val="bg1"/>
              </a:solidFill>
              <a:latin typeface="+mn-ea"/>
            </a:endParaRPr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pc="-150" dirty="0">
                <a:solidFill>
                  <a:schemeClr val="bg1"/>
                </a:solidFill>
                <a:latin typeface="+mn-ea"/>
              </a:rPr>
              <a:t>Socket</a:t>
            </a:r>
            <a:r>
              <a:rPr lang="ko-KR" altLang="en-US" spc="-150" dirty="0">
                <a:solidFill>
                  <a:schemeClr val="bg1"/>
                </a:solidFill>
                <a:latin typeface="+mn-ea"/>
              </a:rPr>
              <a:t>통신 활용 </a:t>
            </a:r>
            <a:endParaRPr lang="en-US" altLang="ko-KR" spc="-150" dirty="0">
              <a:solidFill>
                <a:schemeClr val="bg1"/>
              </a:solidFill>
              <a:latin typeface="+mn-ea"/>
            </a:endParaRPr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1"/>
                </a:solidFill>
                <a:latin typeface="+mn-ea"/>
              </a:rPr>
              <a:t>알고리즘 이해      </a:t>
            </a:r>
            <a:endParaRPr lang="en-US" altLang="ko-KR" spc="-1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D8CD26-DF38-43C7-89D6-6D8B0B986ACB}"/>
              </a:ext>
            </a:extLst>
          </p:cNvPr>
          <p:cNvSpPr txBox="1"/>
          <p:nvPr/>
        </p:nvSpPr>
        <p:spPr>
          <a:xfrm>
            <a:off x="1304148" y="4887406"/>
            <a:ext cx="188705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1"/>
                </a:solidFill>
                <a:latin typeface="+mn-ea"/>
              </a:rPr>
              <a:t>프로젝트 구상</a:t>
            </a:r>
            <a:endParaRPr lang="en-US" altLang="ko-KR" spc="-15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pc="-150" dirty="0">
                <a:solidFill>
                  <a:schemeClr val="bg1"/>
                </a:solidFill>
                <a:latin typeface="+mn-ea"/>
              </a:rPr>
              <a:t>DB </a:t>
            </a:r>
            <a:r>
              <a:rPr lang="ko-KR" altLang="en-US" spc="-150" dirty="0">
                <a:solidFill>
                  <a:schemeClr val="bg1"/>
                </a:solidFill>
                <a:latin typeface="+mn-ea"/>
              </a:rPr>
              <a:t>설계</a:t>
            </a:r>
            <a:endParaRPr lang="en-US" altLang="ko-KR" spc="-15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pc="-150" dirty="0" err="1">
                <a:solidFill>
                  <a:schemeClr val="bg1"/>
                </a:solidFill>
                <a:latin typeface="+mn-ea"/>
              </a:rPr>
              <a:t>Git</a:t>
            </a:r>
            <a:r>
              <a:rPr lang="en-US" altLang="ko-KR" spc="-15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pc="-150" dirty="0">
                <a:solidFill>
                  <a:schemeClr val="bg1"/>
                </a:solidFill>
                <a:latin typeface="+mn-ea"/>
              </a:rPr>
              <a:t>활용                    </a:t>
            </a:r>
            <a:endParaRPr lang="en-US" altLang="ko-KR" spc="-1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457302" y="1226943"/>
            <a:ext cx="985302" cy="5050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S</a:t>
            </a:r>
            <a:r>
              <a:rPr lang="en-US" altLang="ko-KR" sz="1200" b="1" dirty="0">
                <a:solidFill>
                  <a:schemeClr val="bg1"/>
                </a:solidFill>
              </a:rPr>
              <a:t>oftware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085836" y="4308533"/>
            <a:ext cx="761605" cy="5050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W</a:t>
            </a:r>
            <a:r>
              <a:rPr lang="en-US" altLang="ko-KR" sz="1200" b="1" dirty="0">
                <a:solidFill>
                  <a:schemeClr val="bg1"/>
                </a:solidFill>
              </a:rPr>
              <a:t>eb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97121" y="4382383"/>
            <a:ext cx="761605" cy="5050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O</a:t>
            </a:r>
            <a:r>
              <a:rPr lang="en-US" altLang="ko-KR" sz="1000" b="1" dirty="0">
                <a:solidFill>
                  <a:schemeClr val="bg1"/>
                </a:solidFill>
              </a:rPr>
              <a:t>t</a:t>
            </a:r>
            <a:r>
              <a:rPr lang="en-US" altLang="ko-KR" sz="1200" b="1" dirty="0">
                <a:solidFill>
                  <a:schemeClr val="bg1"/>
                </a:solidFill>
              </a:rPr>
              <a:t>he</a:t>
            </a:r>
            <a:r>
              <a:rPr lang="en-US" altLang="ko-KR" sz="1000" b="1" dirty="0">
                <a:solidFill>
                  <a:schemeClr val="bg1"/>
                </a:solidFill>
              </a:rPr>
              <a:t>r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왼쪽/오른쪽 화살표 6"/>
          <p:cNvSpPr/>
          <p:nvPr/>
        </p:nvSpPr>
        <p:spPr>
          <a:xfrm rot="19237707">
            <a:off x="1980427" y="3363889"/>
            <a:ext cx="1223005" cy="359835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왼쪽/오른쪽 화살표 27"/>
          <p:cNvSpPr/>
          <p:nvPr/>
        </p:nvSpPr>
        <p:spPr>
          <a:xfrm rot="2423067">
            <a:off x="8441288" y="3319931"/>
            <a:ext cx="1301091" cy="373919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왼쪽/오른쪽 화살표 28"/>
          <p:cNvSpPr/>
          <p:nvPr/>
        </p:nvSpPr>
        <p:spPr>
          <a:xfrm>
            <a:off x="5249161" y="5399218"/>
            <a:ext cx="1532238" cy="315204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258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75104" y="101916"/>
            <a:ext cx="9975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600" b="0" spc="-300">
                <a:solidFill>
                  <a:schemeClr val="bg1"/>
                </a:solidFill>
              </a:rPr>
              <a:t>자원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080" y="117305"/>
            <a:ext cx="7594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>
                <a:solidFill>
                  <a:schemeClr val="bg1"/>
                </a:solidFill>
              </a:rPr>
              <a:t>Part 1, 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104" y="676096"/>
            <a:ext cx="4721786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100">
                <a:solidFill>
                  <a:schemeClr val="bg1"/>
                </a:solidFill>
                <a:latin typeface="Arial Nova Light"/>
              </a:rPr>
              <a:t>Lorem Ipsum is simply dummy text of the printing and typesetting industry</a:t>
            </a:r>
            <a:endParaRPr lang="ko-KR" altLang="en-US" sz="1100">
              <a:solidFill>
                <a:schemeClr val="bg1"/>
              </a:solidFill>
              <a:latin typeface="Arial Nova Light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24467"/>
              </p:ext>
            </p:extLst>
          </p:nvPr>
        </p:nvGraphicFramePr>
        <p:xfrm>
          <a:off x="457200" y="1322427"/>
          <a:ext cx="11277600" cy="4428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2801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24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담당 파트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2400" dirty="0" err="1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개발툴</a:t>
                      </a:r>
                      <a:endParaRPr lang="ko-KR" altLang="en-US" sz="24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noFill/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2400" dirty="0" err="1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담당인원</a:t>
                      </a:r>
                      <a:endParaRPr lang="ko-KR" altLang="en-US" sz="24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noFill/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24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비용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noFill/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24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비고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noFill/>
                      <a:prstDash val="solid"/>
                      <a:round/>
                    </a:lnR>
                    <a:lnT w="28575" cap="flat" cmpd="sng" algn="ctr">
                      <a:noFill/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933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2200" b="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Front-end</a:t>
                      </a:r>
                      <a:endParaRPr lang="ko-KR" altLang="en-US" sz="2200" b="0" spc="-150" dirty="0">
                        <a:solidFill>
                          <a:srgbClr val="40474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2200" b="0" spc="-150" dirty="0" err="1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Reat</a:t>
                      </a:r>
                      <a:endParaRPr lang="ko-KR" altLang="en-US" sz="2200" b="0" spc="-150" dirty="0">
                        <a:solidFill>
                          <a:srgbClr val="40474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sz="1800" b="0" spc="-150" dirty="0">
                        <a:solidFill>
                          <a:srgbClr val="40474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2200" b="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\:0</a:t>
                      </a:r>
                      <a:endParaRPr lang="ko-KR" altLang="en-US" sz="2200" b="0" spc="-150" dirty="0">
                        <a:solidFill>
                          <a:srgbClr val="40474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2200" b="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내용 입력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282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2200" b="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Back-end</a:t>
                      </a:r>
                      <a:endParaRPr lang="ko-KR" altLang="en-US" sz="2200" b="0" spc="-150" dirty="0">
                        <a:solidFill>
                          <a:srgbClr val="40474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2200" b="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Spring Tool</a:t>
                      </a:r>
                      <a:r>
                        <a:rPr lang="en-US" altLang="ko-KR" sz="2200" b="0" spc="-150" baseline="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 Suit</a:t>
                      </a:r>
                      <a:endParaRPr lang="ko-KR" altLang="en-US" sz="2200" b="0" spc="-150" dirty="0">
                        <a:solidFill>
                          <a:srgbClr val="40474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sz="1800" b="0" spc="-150" dirty="0">
                        <a:solidFill>
                          <a:srgbClr val="40474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\:0</a:t>
                      </a:r>
                      <a:endParaRPr lang="ko-KR" altLang="en-US" sz="2200" b="0" spc="-150" dirty="0">
                        <a:solidFill>
                          <a:srgbClr val="40474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2200" b="0" spc="-15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내용 입력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377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2200" b="0" spc="-150" dirty="0">
                          <a:solidFill>
                            <a:srgbClr val="40474D"/>
                          </a:solidFill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Server</a:t>
                      </a:r>
                      <a:endParaRPr lang="ko-KR" altLang="en-US" sz="2200" b="0" spc="-150" dirty="0">
                        <a:solidFill>
                          <a:srgbClr val="40474D"/>
                        </a:solidFill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2200" b="0" spc="-150" dirty="0">
                          <a:solidFill>
                            <a:srgbClr val="40474D"/>
                          </a:solidFill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Aws(EC2)</a:t>
                      </a:r>
                      <a:endParaRPr lang="ko-KR" altLang="en-US" sz="2200" b="0" spc="-150" dirty="0">
                        <a:solidFill>
                          <a:srgbClr val="40474D"/>
                        </a:solidFill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sz="2200" b="0" spc="-150" dirty="0">
                        <a:solidFill>
                          <a:srgbClr val="40474D"/>
                        </a:solidFill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2200" b="0" spc="-150" dirty="0">
                          <a:solidFill>
                            <a:srgbClr val="40474D"/>
                          </a:solidFill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\:0</a:t>
                      </a:r>
                      <a:endParaRPr lang="ko-KR" altLang="en-US" sz="2200" b="0" spc="-150" dirty="0">
                        <a:solidFill>
                          <a:srgbClr val="40474D"/>
                        </a:solidFill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2200" b="0" spc="-150" dirty="0" err="1">
                          <a:solidFill>
                            <a:srgbClr val="40474D"/>
                          </a:solidFill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내용입력</a:t>
                      </a:r>
                      <a:endParaRPr lang="ko-KR" altLang="en-US" sz="2200" b="0" spc="-150" dirty="0">
                        <a:solidFill>
                          <a:srgbClr val="40474D"/>
                        </a:solidFill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5604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2200" b="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DB</a:t>
                      </a:r>
                      <a:endParaRPr lang="ko-KR" altLang="en-US" sz="2200" b="0" spc="-150" dirty="0">
                        <a:solidFill>
                          <a:srgbClr val="40474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2200" b="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Oracle</a:t>
                      </a:r>
                      <a:endParaRPr lang="ko-KR" altLang="en-US" sz="2200" b="0" spc="-150" dirty="0">
                        <a:solidFill>
                          <a:srgbClr val="40474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sz="2200" b="0" spc="-150" dirty="0">
                        <a:solidFill>
                          <a:srgbClr val="40474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2200" b="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\:185,056</a:t>
                      </a:r>
                      <a:endParaRPr lang="ko-KR" altLang="en-US" sz="2200" b="0" spc="-150" dirty="0">
                        <a:solidFill>
                          <a:srgbClr val="40474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2200" b="0" spc="-150" dirty="0" err="1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내용입력</a:t>
                      </a:r>
                      <a:endParaRPr lang="ko-KR" altLang="en-US" sz="2200" b="0" spc="-150" dirty="0">
                        <a:solidFill>
                          <a:srgbClr val="40474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474720" y="0"/>
            <a:ext cx="871728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47264" y="3105834"/>
            <a:ext cx="996876" cy="6355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600" b="0" spc="-300">
                <a:solidFill>
                  <a:schemeClr val="bg1"/>
                </a:solidFill>
              </a:rPr>
              <a:t>기능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240" y="3121223"/>
            <a:ext cx="70775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Part 2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904240" y="282313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904240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75104" y="101916"/>
            <a:ext cx="9476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600" spc="-300" dirty="0">
                <a:solidFill>
                  <a:schemeClr val="bg1"/>
                </a:solidFill>
              </a:rPr>
              <a:t>기능</a:t>
            </a:r>
            <a:endParaRPr lang="ko-KR" altLang="en-US" sz="3600" b="0" spc="-3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" y="117305"/>
            <a:ext cx="70775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Part 2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104" y="676096"/>
            <a:ext cx="2340705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100" dirty="0">
                <a:solidFill>
                  <a:schemeClr val="bg1"/>
                </a:solidFill>
                <a:latin typeface="Arial Nova Light"/>
              </a:rPr>
              <a:t>프로젝트로 만들어야 되는 주요 기능 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875104" y="5541147"/>
            <a:ext cx="2038350" cy="403028"/>
            <a:chOff x="2028825" y="5485953"/>
            <a:chExt cx="2038350" cy="403028"/>
          </a:xfrm>
        </p:grpSpPr>
        <p:cxnSp>
          <p:nvCxnSpPr>
            <p:cNvPr id="13" name="직선 연결선 12"/>
            <p:cNvCxnSpPr/>
            <p:nvPr/>
          </p:nvCxnSpPr>
          <p:spPr>
            <a:xfrm>
              <a:off x="2028825" y="5485953"/>
              <a:ext cx="20383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669848" y="5581204"/>
              <a:ext cx="74251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1400" dirty="0">
                  <a:latin typeface="Arial"/>
                  <a:cs typeface="Arial"/>
                </a:rPr>
                <a:t>Project</a:t>
              </a:r>
              <a:endParaRPr lang="ko-KR" alt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409026" y="5541147"/>
            <a:ext cx="2038350" cy="403028"/>
            <a:chOff x="2028825" y="5485953"/>
            <a:chExt cx="2038350" cy="403028"/>
          </a:xfrm>
        </p:grpSpPr>
        <p:cxnSp>
          <p:nvCxnSpPr>
            <p:cNvPr id="17" name="직선 연결선 16"/>
            <p:cNvCxnSpPr/>
            <p:nvPr/>
          </p:nvCxnSpPr>
          <p:spPr>
            <a:xfrm>
              <a:off x="2028825" y="5485953"/>
              <a:ext cx="20383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66952" y="5581204"/>
              <a:ext cx="950901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1400" dirty="0" err="1">
                  <a:latin typeface="Arial"/>
                  <a:cs typeface="Arial"/>
                </a:rPr>
                <a:t>Callendar</a:t>
              </a:r>
              <a:endParaRPr lang="ko-KR" alt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9073429" y="5541147"/>
            <a:ext cx="2038350" cy="403028"/>
            <a:chOff x="2028825" y="5485953"/>
            <a:chExt cx="2038350" cy="403028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028825" y="5485953"/>
              <a:ext cx="20383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647087" y="5581204"/>
              <a:ext cx="801823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1400" dirty="0">
                  <a:latin typeface="Arial"/>
                  <a:cs typeface="Arial"/>
                </a:rPr>
                <a:t>Commit</a:t>
              </a:r>
              <a:endParaRPr lang="ko-KR" altLang="en-US" sz="1400" dirty="0">
                <a:latin typeface="Arial"/>
                <a:cs typeface="Arial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flipH="1">
            <a:off x="923787" y="1591853"/>
            <a:ext cx="2488018" cy="387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latin typeface="Arial"/>
                <a:cs typeface="Arial"/>
              </a:rPr>
              <a:t>001</a:t>
            </a:r>
            <a:endParaRPr lang="ko-KR" altLang="en-US" sz="2000" b="1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539839" y="1591853"/>
            <a:ext cx="819325" cy="387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latin typeface="Arial"/>
                <a:cs typeface="Arial"/>
              </a:rPr>
              <a:t>002</a:t>
            </a:r>
            <a:endParaRPr lang="ko-KR" altLang="en-US" sz="2000" b="1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6155891" y="1591853"/>
            <a:ext cx="819325" cy="387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latin typeface="Arial"/>
                <a:cs typeface="Arial"/>
              </a:rPr>
              <a:t>003</a:t>
            </a:r>
            <a:endParaRPr lang="ko-KR" altLang="en-US" sz="2000" b="1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8771943" y="1591853"/>
            <a:ext cx="819325" cy="387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latin typeface="Arial"/>
                <a:cs typeface="Arial"/>
              </a:rPr>
              <a:t>004</a:t>
            </a:r>
            <a:endParaRPr lang="ko-KR" altLang="en-US" sz="2000" b="1">
              <a:latin typeface="Arial"/>
              <a:cs typeface="Arial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96781" y="2005321"/>
            <a:ext cx="2519028" cy="33587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/>
              <a:cs typeface="Arial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168687" y="2005321"/>
            <a:ext cx="2519028" cy="33587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/>
              <a:cs typeface="Arial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8833090" y="2005321"/>
            <a:ext cx="2519028" cy="33587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/>
              <a:cs typeface="Arial"/>
            </a:endParaRPr>
          </a:p>
        </p:txBody>
      </p:sp>
      <p:sp>
        <p:nvSpPr>
          <p:cNvPr id="9" name="AutoShape 4" descr="Git, commit Icon in Tabler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2" name="Picture 8" descr="Git, commit Icon in Tabler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423" y="2578100"/>
            <a:ext cx="2069593" cy="20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파일:Edit icon (the Noun Project 30184).svg - 위키백과, 우리 모두의 백과사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20" y="2643731"/>
            <a:ext cx="1624365" cy="162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66" y="2411539"/>
            <a:ext cx="2294873" cy="2294873"/>
          </a:xfrm>
          <a:prstGeom prst="rect">
            <a:avLst/>
          </a:prstGeom>
        </p:spPr>
      </p:pic>
      <p:grpSp>
        <p:nvGrpSpPr>
          <p:cNvPr id="44" name="그룹 43"/>
          <p:cNvGrpSpPr/>
          <p:nvPr/>
        </p:nvGrpSpPr>
        <p:grpSpPr>
          <a:xfrm>
            <a:off x="3744885" y="5541147"/>
            <a:ext cx="2038350" cy="383949"/>
            <a:chOff x="2028825" y="5485953"/>
            <a:chExt cx="2038350" cy="383949"/>
          </a:xfrm>
        </p:grpSpPr>
        <p:cxnSp>
          <p:nvCxnSpPr>
            <p:cNvPr id="45" name="직선 연결선 44"/>
            <p:cNvCxnSpPr/>
            <p:nvPr/>
          </p:nvCxnSpPr>
          <p:spPr>
            <a:xfrm>
              <a:off x="2028825" y="5485953"/>
              <a:ext cx="20383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622241" y="5562125"/>
              <a:ext cx="851516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1400" dirty="0">
                  <a:latin typeface="Arial"/>
                  <a:cs typeface="Arial"/>
                </a:rPr>
                <a:t>Chatting</a:t>
              </a:r>
              <a:endParaRPr lang="ko-KR" altLang="en-US" sz="1400" dirty="0">
                <a:latin typeface="Arial"/>
                <a:cs typeface="Arial"/>
              </a:endParaRPr>
            </a:p>
          </p:txBody>
        </p:sp>
      </p:grpSp>
      <p:sp>
        <p:nvSpPr>
          <p:cNvPr id="47" name="직사각형 46"/>
          <p:cNvSpPr/>
          <p:nvPr/>
        </p:nvSpPr>
        <p:spPr>
          <a:xfrm>
            <a:off x="3411805" y="2001442"/>
            <a:ext cx="2519028" cy="33587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/>
              <a:cs typeface="Arial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7" y="2849854"/>
            <a:ext cx="2547513" cy="1418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474720" y="0"/>
            <a:ext cx="871728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47264" y="3105834"/>
            <a:ext cx="2168451" cy="6355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600" b="0" spc="-300">
                <a:solidFill>
                  <a:schemeClr val="bg1"/>
                </a:solidFill>
              </a:rPr>
              <a:t>Architecture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240" y="3121223"/>
            <a:ext cx="7430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Part 3, 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904240" y="282313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904240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모서리가 둥근 직사각형 50"/>
          <p:cNvSpPr/>
          <p:nvPr/>
        </p:nvSpPr>
        <p:spPr>
          <a:xfrm>
            <a:off x="6048374" y="1614487"/>
            <a:ext cx="5734052" cy="47529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>
            <a:solidFill>
              <a:schemeClr val="accent1">
                <a:shade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2" name="직사각형 1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75103" y="101916"/>
            <a:ext cx="21690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600" b="0" spc="-300">
                <a:solidFill>
                  <a:schemeClr val="bg1"/>
                </a:solidFill>
              </a:rPr>
              <a:t>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080" y="117305"/>
            <a:ext cx="7594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>
                <a:solidFill>
                  <a:schemeClr val="bg1"/>
                </a:solidFill>
              </a:rPr>
              <a:t>Part 2,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104" y="676096"/>
            <a:ext cx="1407086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100">
                <a:solidFill>
                  <a:schemeClr val="bg1"/>
                </a:solidFill>
                <a:latin typeface="Arial Nova Light"/>
              </a:rPr>
              <a:t>Project Architecture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755693" y="2155536"/>
            <a:ext cx="1549283" cy="1273463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915525" y="5044754"/>
            <a:ext cx="1549283" cy="1273463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595070" y="1993219"/>
            <a:ext cx="1690071" cy="1611463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79043" y="3096452"/>
            <a:ext cx="1211900" cy="121190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248400" y="3581400"/>
            <a:ext cx="0" cy="0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736370" y="3104230"/>
            <a:ext cx="2479588" cy="1098986"/>
          </a:xfrm>
          <a:prstGeom prst="rect">
            <a:avLst/>
          </a:prstGeom>
        </p:spPr>
      </p:pic>
      <p:cxnSp>
        <p:nvCxnSpPr>
          <p:cNvPr id="45" name="직선 화살표 연결선 44"/>
          <p:cNvCxnSpPr/>
          <p:nvPr/>
        </p:nvCxnSpPr>
        <p:spPr>
          <a:xfrm>
            <a:off x="2019123" y="3657600"/>
            <a:ext cx="890763" cy="0"/>
          </a:xfrm>
          <a:prstGeom prst="straightConnector1">
            <a:avLst/>
          </a:prstGeom>
          <a:ln w="2540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stCxn id="44" idx="3"/>
            <a:endCxn id="36" idx="1"/>
          </p:cNvCxnSpPr>
          <p:nvPr/>
        </p:nvCxnSpPr>
        <p:spPr>
          <a:xfrm flipV="1">
            <a:off x="5215959" y="2792268"/>
            <a:ext cx="1539734" cy="861455"/>
          </a:xfrm>
          <a:prstGeom prst="straightConnector1">
            <a:avLst/>
          </a:prstGeom>
          <a:ln w="2540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36" idx="2"/>
            <a:endCxn id="48" idx="0"/>
          </p:cNvCxnSpPr>
          <p:nvPr/>
        </p:nvCxnSpPr>
        <p:spPr>
          <a:xfrm rot="16200000" flipH="1">
            <a:off x="6734965" y="4224370"/>
            <a:ext cx="1609790" cy="19049"/>
          </a:xfrm>
          <a:prstGeom prst="straightConnector1">
            <a:avLst/>
          </a:prstGeom>
          <a:ln w="2540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774743" y="5038790"/>
            <a:ext cx="1549283" cy="1273463"/>
          </a:xfrm>
          <a:prstGeom prst="rect">
            <a:avLst/>
          </a:prstGeom>
        </p:spPr>
      </p:pic>
      <p:cxnSp>
        <p:nvCxnSpPr>
          <p:cNvPr id="49" name="직선 화살표 연결선 48"/>
          <p:cNvCxnSpPr>
            <a:stCxn id="48" idx="3"/>
            <a:endCxn id="37" idx="1"/>
          </p:cNvCxnSpPr>
          <p:nvPr/>
        </p:nvCxnSpPr>
        <p:spPr>
          <a:xfrm>
            <a:off x="8324026" y="5675522"/>
            <a:ext cx="1591499" cy="5964"/>
          </a:xfrm>
          <a:prstGeom prst="straightConnector1">
            <a:avLst/>
          </a:prstGeom>
          <a:ln w="2540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>
            <a:stCxn id="48" idx="3"/>
            <a:endCxn id="40" idx="1"/>
          </p:cNvCxnSpPr>
          <p:nvPr/>
        </p:nvCxnSpPr>
        <p:spPr>
          <a:xfrm rot="5400000" flipH="1" flipV="1">
            <a:off x="7521263" y="3601715"/>
            <a:ext cx="2876570" cy="1271044"/>
          </a:xfrm>
          <a:prstGeom prst="straightConnector1">
            <a:avLst/>
          </a:prstGeom>
          <a:ln w="2540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553200" y="1738312"/>
            <a:ext cx="819150" cy="36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/>
              <a:t>AWS</a:t>
            </a: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896099" y="2505887"/>
            <a:ext cx="1209676" cy="405784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038349" y="3246596"/>
            <a:ext cx="819150" cy="26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 b="1"/>
              <a:t>접속</a:t>
            </a: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6908109" y="5124451"/>
            <a:ext cx="1322182" cy="91230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819149" y="4132421"/>
            <a:ext cx="819150" cy="26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/>
              <a:t>Client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19499" y="4332446"/>
            <a:ext cx="819150" cy="26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/>
              <a:t>WEB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76850" y="2941795"/>
            <a:ext cx="819150" cy="266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/>
              <a:t>3000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86550" y="4084795"/>
            <a:ext cx="819150" cy="266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/>
              <a:t>8080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953500" y="3951443"/>
            <a:ext cx="819150" cy="26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/>
              <a:t>1521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667750" y="5827869"/>
            <a:ext cx="819150" cy="266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/>
              <a:t>1213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677276" y="5370669"/>
            <a:ext cx="819150" cy="266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/>
              <a:t>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20009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3252"/>
      </a:accent1>
      <a:accent2>
        <a:srgbClr val="005289"/>
      </a:accent2>
      <a:accent3>
        <a:srgbClr val="007095"/>
      </a:accent3>
      <a:accent4>
        <a:srgbClr val="BCDEE3"/>
      </a:accent4>
      <a:accent5>
        <a:srgbClr val="418A9D"/>
      </a:accent5>
      <a:accent6>
        <a:srgbClr val="AEAFA9"/>
      </a:accent6>
      <a:hlink>
        <a:srgbClr val="393939"/>
      </a:hlink>
      <a:folHlink>
        <a:srgbClr val="393939"/>
      </a:folHlink>
    </a:clrScheme>
    <a:fontScheme name="나눔스퀘어 Light">
      <a:majorFont>
        <a:latin typeface="나눔스퀘어 ExtraBold"/>
        <a:ea typeface="나눔스퀘어 ExtraBold"/>
        <a:cs typeface=""/>
      </a:majorFont>
      <a:minorFont>
        <a:latin typeface="나눔스퀘어 Light"/>
        <a:ea typeface="나눔스퀘어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529</Words>
  <Application>Microsoft Office PowerPoint</Application>
  <PresentationFormat>와이드스크린</PresentationFormat>
  <Paragraphs>235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나눔스퀘어 ExtraBold</vt:lpstr>
      <vt:lpstr>나눔스퀘어 Light</vt:lpstr>
      <vt:lpstr>맑은 고딕</vt:lpstr>
      <vt:lpstr>Arial</vt:lpstr>
      <vt:lpstr>Arial Nova Light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노기섭</cp:lastModifiedBy>
  <cp:revision>80</cp:revision>
  <dcterms:created xsi:type="dcterms:W3CDTF">2020-09-07T02:34:06Z</dcterms:created>
  <dcterms:modified xsi:type="dcterms:W3CDTF">2022-07-19T01:33:12Z</dcterms:modified>
  <cp:version>1000.0000.01</cp:version>
</cp:coreProperties>
</file>