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맑은 고딕" panose="020B0503020000020004" pitchFamily="50" charset="-127"/>
      <p:regular r:id="rId22"/>
      <p:bold r:id="rId23"/>
    </p:embeddedFont>
    <p:embeddedFont>
      <p:font typeface="메이플스토리" panose="02000300000000000000" pitchFamily="2" charset="-127"/>
      <p:regular r:id="rId24"/>
      <p:bold r:id="rId25"/>
    </p:embeddedFont>
    <p:embeddedFont>
      <p:font typeface="카페24 동동" panose="02000500000000020004" pitchFamily="2" charset="-127"/>
      <p:regular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D685E9-E3C8-4F50-9116-0A67B00EB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0DF57B6-9BB2-436C-BB77-4FEE6D1DA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A5E5242-7133-4DB2-B443-F4CD7CE6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2246-1FA6-4955-A56F-A56C0D64EAA9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17853F0-244E-48C9-9898-75A771573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558BFC5-9E11-4667-AE77-ED8FCA38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D02F-8F26-482C-BE20-3866251D3D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82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8152D2-F82A-4223-8CEB-AFD69147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67093B1-7FD9-4E22-AF68-7724D1547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F7D8D92-A8DA-4B35-9C10-B77ECF4C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2246-1FA6-4955-A56F-A56C0D64EAA9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D964606-DB9F-4375-B5C3-069148C08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2D90B6E-BBB7-41E4-9847-DACDE634C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D02F-8F26-482C-BE20-3866251D3D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1740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38FFFC5-FD89-4105-B735-D04C15AA8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FF17A07-ED11-40D2-AA98-7E4ADC470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4C1A3BF-3AF5-4587-B695-157FA7562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2246-1FA6-4955-A56F-A56C0D64EAA9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DA14E69-5B50-4E7F-BD82-72AD31427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B29D50-2345-4749-9AEF-C6A03FAE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D02F-8F26-482C-BE20-3866251D3D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4354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2DE73B-0B69-48CC-B589-C7E6AA251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AA8566-182B-4DE9-B05F-89DAE0824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3B6C647-BEDC-4F64-A081-74BDD8A5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2246-1FA6-4955-A56F-A56C0D64EAA9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6D96B15-956D-4141-AE7D-CF907DEBF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573D936-268B-4F0B-9D94-1F7DBF486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D02F-8F26-482C-BE20-3866251D3D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3515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672720-5B51-4164-9ABC-D14A12427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3A854A-4AD6-4E5C-898F-7B283A5A5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AAAD16D-F2E7-457D-AB35-6AA4FA84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2246-1FA6-4955-A56F-A56C0D64EAA9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109423B-9724-4C71-8531-02CBAE5C7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D1BFB57-7D2B-4B4F-89C0-E4113FDF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D02F-8F26-482C-BE20-3866251D3D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62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D72383-9B16-47F9-B64C-13032EA6B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1B5D26B-81D2-40E9-A453-6EE675A47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22B90EB-8F96-42A4-A551-9214CD45D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3E91575-A7C7-4E67-B959-050261B8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2246-1FA6-4955-A56F-A56C0D64EAA9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94878A0-A984-40B2-BFC8-B117C3213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8E80D19-74E0-42CC-9B9B-153C8D26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D02F-8F26-482C-BE20-3866251D3D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562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611948-343F-4B86-AFEC-85B682CCF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9FA1ECC-4431-427B-9CEC-13924C251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C906BFF-B285-47F4-AEE7-A1B92E8D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6E88511-9C4C-4E08-ABFE-AF130D4BF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A11A8C8-6AE2-497F-8186-E4352E5091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A2B2F22-1BBF-49E9-95C7-1D8E6824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2246-1FA6-4955-A56F-A56C0D64EAA9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1C45FEA-009B-4760-A15C-0B0B132D3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64725A7-B4CD-443E-B557-10DA1D8E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D02F-8F26-482C-BE20-3866251D3D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14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65E80C-6A46-44E4-AD09-01345143A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37D2785-B0BE-4050-903F-E4E91C7A3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2246-1FA6-4955-A56F-A56C0D64EAA9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77AF03F-2293-455B-833A-B9EEAB125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9D5A901-0444-43F7-A9CC-119033C8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D02F-8F26-482C-BE20-3866251D3D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071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043E982-F591-4EEA-AEA3-27426D2C8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2246-1FA6-4955-A56F-A56C0D64EAA9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F9A6A2D-4027-4986-A51E-693E9B2F5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153E03B-C18C-4CB8-B683-E9F9A807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D02F-8F26-482C-BE20-3866251D3D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7254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024E01-D436-4089-A467-698A2F774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17483F6-C453-4E4C-96B1-67C89C92A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99AA313-5E4E-4B1F-BAFA-419C5F901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9E2E99C-F3F6-4EA8-AA33-DF6A557D9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2246-1FA6-4955-A56F-A56C0D64EAA9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7B46F9B-94CB-4249-93D3-1FD0AECAE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475C05D-70FA-49D0-8510-ECD3B9EA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D02F-8F26-482C-BE20-3866251D3D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8032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933604-65C1-44A4-9F13-6B03BF96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8E02F61-8885-4234-B44D-1F92573A8B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8969DD4-ED2E-431F-A3FA-B8C9BC200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3ECD527-2B00-40B9-A20F-1A24B9DF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2246-1FA6-4955-A56F-A56C0D64EAA9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96CEBC2-6D88-490A-BF86-6EB6D540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95741DC-C6EB-46AF-B620-73240D64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D02F-8F26-482C-BE20-3866251D3D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167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6886568-289A-47B0-AFAD-FE513A72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BA4F7F5-9EBC-4C2E-BFA2-63420649F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A121306-15ED-4E78-B2DA-09C214F7A6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B2246-1FA6-4955-A56F-A56C0D64EAA9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E16C8BD-9971-4CDB-8564-D140B2F9F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9A15DD1-4D19-40A6-85A4-189CDFDD6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7D02F-8F26-482C-BE20-3866251D3D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189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989FA3-2FD5-4482-9EB5-1C5C8107C22C}"/>
              </a:ext>
            </a:extLst>
          </p:cNvPr>
          <p:cNvSpPr txBox="1"/>
          <p:nvPr/>
        </p:nvSpPr>
        <p:spPr>
          <a:xfrm>
            <a:off x="3235537" y="753382"/>
            <a:ext cx="5720921" cy="2176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Diary Walk (Demo)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D2F5F-5376-4D02-AFA9-1116B49C08F1}"/>
              </a:ext>
            </a:extLst>
          </p:cNvPr>
          <p:cNvSpPr txBox="1"/>
          <p:nvPr/>
        </p:nvSpPr>
        <p:spPr>
          <a:xfrm>
            <a:off x="4072810" y="3228945"/>
            <a:ext cx="404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err="1">
                <a:latin typeface="카페24 동동" panose="02000500000000020004" pitchFamily="2" charset="-127"/>
                <a:ea typeface="카페24 동동" panose="02000500000000020004" pitchFamily="2" charset="-127"/>
              </a:rPr>
              <a:t>인공지능캡스톤디자인</a:t>
            </a:r>
            <a:r>
              <a:rPr lang="ko-KR" altLang="en-US" sz="2000" dirty="0">
                <a:latin typeface="카페24 동동" panose="02000500000000020004" pitchFamily="2" charset="-127"/>
                <a:ea typeface="카페24 동동" panose="02000500000000020004" pitchFamily="2" charset="-127"/>
              </a:rPr>
              <a:t> 최종 발표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7C2B2E-4314-47DB-9A62-EA05C4F0F890}"/>
              </a:ext>
            </a:extLst>
          </p:cNvPr>
          <p:cNvSpPr txBox="1"/>
          <p:nvPr/>
        </p:nvSpPr>
        <p:spPr>
          <a:xfrm>
            <a:off x="10140820" y="5226784"/>
            <a:ext cx="20511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err="1">
                <a:latin typeface="카페24 동동" panose="02000500000000020004" pitchFamily="2" charset="-127"/>
                <a:ea typeface="카페24 동동" panose="02000500000000020004" pitchFamily="2" charset="-127"/>
              </a:rPr>
              <a:t>캡스톤게이밍</a:t>
            </a:r>
            <a:r>
              <a:rPr lang="ko-KR" altLang="en-US" sz="2000" dirty="0">
                <a:latin typeface="카페24 동동" panose="02000500000000020004" pitchFamily="2" charset="-127"/>
                <a:ea typeface="카페24 동동" panose="02000500000000020004" pitchFamily="2" charset="-127"/>
              </a:rPr>
              <a:t> </a:t>
            </a:r>
            <a:r>
              <a:rPr lang="en-US" altLang="ko-KR" sz="2000" dirty="0">
                <a:latin typeface="카페24 동동" panose="02000500000000020004" pitchFamily="2" charset="-127"/>
                <a:ea typeface="카페24 동동" panose="02000500000000020004" pitchFamily="2" charset="-127"/>
              </a:rPr>
              <a:t>(2</a:t>
            </a:r>
            <a:r>
              <a:rPr lang="ko-KR" altLang="en-US" sz="2000" dirty="0">
                <a:latin typeface="카페24 동동" panose="02000500000000020004" pitchFamily="2" charset="-127"/>
                <a:ea typeface="카페24 동동" panose="02000500000000020004" pitchFamily="2" charset="-127"/>
              </a:rPr>
              <a:t>조</a:t>
            </a:r>
            <a:r>
              <a:rPr lang="en-US" altLang="ko-KR" sz="2000" dirty="0">
                <a:latin typeface="카페24 동동" panose="02000500000000020004" pitchFamily="2" charset="-127"/>
                <a:ea typeface="카페24 동동" panose="02000500000000020004" pitchFamily="2" charset="-127"/>
              </a:rPr>
              <a:t>)</a:t>
            </a:r>
          </a:p>
          <a:p>
            <a:pPr algn="ctr"/>
            <a:r>
              <a:rPr lang="ko-KR" altLang="en-US" sz="2000" dirty="0">
                <a:latin typeface="카페24 동동" panose="02000500000000020004" pitchFamily="2" charset="-127"/>
                <a:ea typeface="카페24 동동" panose="02000500000000020004" pitchFamily="2" charset="-127"/>
              </a:rPr>
              <a:t>고원지</a:t>
            </a:r>
            <a:endParaRPr lang="en-US" altLang="ko-KR" sz="2000" dirty="0">
              <a:latin typeface="카페24 동동" panose="02000500000000020004" pitchFamily="2" charset="-127"/>
              <a:ea typeface="카페24 동동" panose="02000500000000020004" pitchFamily="2" charset="-127"/>
            </a:endParaRPr>
          </a:p>
          <a:p>
            <a:pPr algn="ctr"/>
            <a:r>
              <a:rPr lang="ko-KR" altLang="en-US" sz="2000" dirty="0" err="1">
                <a:latin typeface="카페24 동동" panose="02000500000000020004" pitchFamily="2" charset="-127"/>
                <a:ea typeface="카페24 동동" panose="02000500000000020004" pitchFamily="2" charset="-127"/>
              </a:rPr>
              <a:t>주용우</a:t>
            </a:r>
            <a:endParaRPr lang="en-US" altLang="ko-KR" sz="2000" dirty="0">
              <a:latin typeface="카페24 동동" panose="02000500000000020004" pitchFamily="2" charset="-127"/>
              <a:ea typeface="카페24 동동" panose="02000500000000020004" pitchFamily="2" charset="-127"/>
            </a:endParaRPr>
          </a:p>
          <a:p>
            <a:pPr algn="ctr"/>
            <a:r>
              <a:rPr lang="ko-KR" altLang="en-US" sz="2000" dirty="0">
                <a:latin typeface="카페24 동동" panose="02000500000000020004" pitchFamily="2" charset="-127"/>
                <a:ea typeface="카페24 동동" panose="02000500000000020004" pitchFamily="2" charset="-127"/>
              </a:rPr>
              <a:t>김민기</a:t>
            </a:r>
            <a:endParaRPr lang="en-US" altLang="ko-KR" sz="2000" dirty="0">
              <a:latin typeface="카페24 동동" panose="02000500000000020004" pitchFamily="2" charset="-127"/>
              <a:ea typeface="카페24 동동" panose="02000500000000020004" pitchFamily="2" charset="-127"/>
            </a:endParaRPr>
          </a:p>
          <a:p>
            <a:pPr algn="ctr"/>
            <a:r>
              <a:rPr lang="ko-KR" altLang="en-US" sz="2000" dirty="0">
                <a:latin typeface="카페24 동동" panose="02000500000000020004" pitchFamily="2" charset="-127"/>
                <a:ea typeface="카페24 동동" panose="02000500000000020004" pitchFamily="2" charset="-127"/>
              </a:rPr>
              <a:t>김연우</a:t>
            </a:r>
          </a:p>
        </p:txBody>
      </p:sp>
    </p:spTree>
    <p:extLst>
      <p:ext uri="{BB962C8B-B14F-4D97-AF65-F5344CB8AC3E}">
        <p14:creationId xmlns:p14="http://schemas.microsoft.com/office/powerpoint/2010/main" val="3832360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9D364CC-8E72-45F2-8361-6E0C65CB3F29}"/>
              </a:ext>
            </a:extLst>
          </p:cNvPr>
          <p:cNvSpPr/>
          <p:nvPr/>
        </p:nvSpPr>
        <p:spPr>
          <a:xfrm>
            <a:off x="416538" y="1788235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Object (Things)</a:t>
            </a:r>
            <a:endParaRPr lang="ko-KR" altLang="en-US" sz="20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A75B7A6C-921A-4DDF-8D6A-9EE8AA976AEF}"/>
              </a:ext>
            </a:extLst>
          </p:cNvPr>
          <p:cNvSpPr/>
          <p:nvPr/>
        </p:nvSpPr>
        <p:spPr>
          <a:xfrm>
            <a:off x="416538" y="3684195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Object (Map)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E69D05D2-28DF-4531-9B8B-49354C143812}"/>
              </a:ext>
            </a:extLst>
          </p:cNvPr>
          <p:cNvSpPr/>
          <p:nvPr/>
        </p:nvSpPr>
        <p:spPr>
          <a:xfrm>
            <a:off x="3377963" y="1482379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Non-Active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C3529402-F4F0-4451-A7E7-72D7052B421F}"/>
              </a:ext>
            </a:extLst>
          </p:cNvPr>
          <p:cNvSpPr/>
          <p:nvPr/>
        </p:nvSpPr>
        <p:spPr>
          <a:xfrm>
            <a:off x="3377960" y="218050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Active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FC42F382-1620-457D-85AA-010446232866}"/>
              </a:ext>
            </a:extLst>
          </p:cNvPr>
          <p:cNvSpPr/>
          <p:nvPr/>
        </p:nvSpPr>
        <p:spPr>
          <a:xfrm>
            <a:off x="6095999" y="218050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u="sng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Diary</a:t>
            </a:r>
            <a:endParaRPr lang="ko-KR" altLang="en-US" sz="2400" u="sng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CB44F9AB-EDDF-42BC-ADF9-C7312789DFC8}"/>
              </a:ext>
            </a:extLst>
          </p:cNvPr>
          <p:cNvSpPr/>
          <p:nvPr/>
        </p:nvSpPr>
        <p:spPr>
          <a:xfrm>
            <a:off x="6095999" y="2853092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u="sng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Key</a:t>
            </a:r>
            <a:endParaRPr lang="ko-KR" altLang="en-US" sz="2400" u="sng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DB5F9C97-144C-47DA-9D1F-C728F4AE8E15}"/>
              </a:ext>
            </a:extLst>
          </p:cNvPr>
          <p:cNvSpPr/>
          <p:nvPr/>
        </p:nvSpPr>
        <p:spPr>
          <a:xfrm>
            <a:off x="6095999" y="1482379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u="sng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Box</a:t>
            </a:r>
            <a:endParaRPr lang="ko-KR" altLang="en-US" sz="2400" u="sng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3" name="연결선: 꺾임 2">
            <a:extLst>
              <a:ext uri="{FF2B5EF4-FFF2-40B4-BE49-F238E27FC236}">
                <a16:creationId xmlns:a16="http://schemas.microsoft.com/office/drawing/2014/main" id="{C76FFCB1-EBE9-4E1A-9465-13808B6A20EF}"/>
              </a:ext>
            </a:extLst>
          </p:cNvPr>
          <p:cNvCxnSpPr>
            <a:cxnSpLocks/>
            <a:stCxn id="8" idx="3"/>
            <a:endCxn id="29" idx="1"/>
          </p:cNvCxnSpPr>
          <p:nvPr/>
        </p:nvCxnSpPr>
        <p:spPr>
          <a:xfrm flipV="1">
            <a:off x="2631231" y="1764458"/>
            <a:ext cx="746732" cy="30585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연결선: 꺾임 36">
            <a:extLst>
              <a:ext uri="{FF2B5EF4-FFF2-40B4-BE49-F238E27FC236}">
                <a16:creationId xmlns:a16="http://schemas.microsoft.com/office/drawing/2014/main" id="{D0126DF7-29E9-4966-B9AE-D3DD4132DCE1}"/>
              </a:ext>
            </a:extLst>
          </p:cNvPr>
          <p:cNvCxnSpPr>
            <a:cxnSpLocks/>
            <a:stCxn id="8" idx="3"/>
            <a:endCxn id="30" idx="1"/>
          </p:cNvCxnSpPr>
          <p:nvPr/>
        </p:nvCxnSpPr>
        <p:spPr>
          <a:xfrm>
            <a:off x="2631231" y="2070314"/>
            <a:ext cx="746729" cy="39227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연결선: 꺾임 41">
            <a:extLst>
              <a:ext uri="{FF2B5EF4-FFF2-40B4-BE49-F238E27FC236}">
                <a16:creationId xmlns:a16="http://schemas.microsoft.com/office/drawing/2014/main" id="{12807B2C-304C-4416-8948-2CAB14BF6376}"/>
              </a:ext>
            </a:extLst>
          </p:cNvPr>
          <p:cNvCxnSpPr>
            <a:cxnSpLocks/>
            <a:stCxn id="30" idx="3"/>
            <a:endCxn id="32" idx="1"/>
          </p:cNvCxnSpPr>
          <p:nvPr/>
        </p:nvCxnSpPr>
        <p:spPr>
          <a:xfrm>
            <a:off x="5592653" y="2462586"/>
            <a:ext cx="503346" cy="67258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연결선: 꺾임 45">
            <a:extLst>
              <a:ext uri="{FF2B5EF4-FFF2-40B4-BE49-F238E27FC236}">
                <a16:creationId xmlns:a16="http://schemas.microsoft.com/office/drawing/2014/main" id="{30107D6E-8A85-4604-AC25-41F2EF2BEB15}"/>
              </a:ext>
            </a:extLst>
          </p:cNvPr>
          <p:cNvCxnSpPr>
            <a:cxnSpLocks/>
            <a:stCxn id="30" idx="3"/>
            <a:endCxn id="33" idx="1"/>
          </p:cNvCxnSpPr>
          <p:nvPr/>
        </p:nvCxnSpPr>
        <p:spPr>
          <a:xfrm flipV="1">
            <a:off x="5592653" y="1764458"/>
            <a:ext cx="503346" cy="69812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7409EA97-4036-428B-8F60-0C32D6040024}"/>
              </a:ext>
            </a:extLst>
          </p:cNvPr>
          <p:cNvCxnSpPr>
            <a:cxnSpLocks/>
            <a:stCxn id="30" idx="3"/>
            <a:endCxn id="31" idx="1"/>
          </p:cNvCxnSpPr>
          <p:nvPr/>
        </p:nvCxnSpPr>
        <p:spPr>
          <a:xfrm>
            <a:off x="5592653" y="2462586"/>
            <a:ext cx="5033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5B78652B-0174-44E0-8B6A-1FD6B2FB57D1}"/>
              </a:ext>
            </a:extLst>
          </p:cNvPr>
          <p:cNvSpPr/>
          <p:nvPr/>
        </p:nvSpPr>
        <p:spPr>
          <a:xfrm>
            <a:off x="3377959" y="3684195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u="sng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Door(dodo)</a:t>
            </a:r>
            <a:endParaRPr lang="ko-KR" altLang="en-US" sz="2400" u="sng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7B751E7E-9C07-46E1-AE00-597E35512F6B}"/>
              </a:ext>
            </a:extLst>
          </p:cNvPr>
          <p:cNvSpPr/>
          <p:nvPr/>
        </p:nvSpPr>
        <p:spPr>
          <a:xfrm>
            <a:off x="6095999" y="4439204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None-Key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3EFA9F96-D6D3-45C3-ABB5-53BED12CBD03}"/>
              </a:ext>
            </a:extLst>
          </p:cNvPr>
          <p:cNvSpPr/>
          <p:nvPr/>
        </p:nvSpPr>
        <p:spPr>
          <a:xfrm>
            <a:off x="6095999" y="3684195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Need-Key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57" name="연결선: 꺾임 56">
            <a:extLst>
              <a:ext uri="{FF2B5EF4-FFF2-40B4-BE49-F238E27FC236}">
                <a16:creationId xmlns:a16="http://schemas.microsoft.com/office/drawing/2014/main" id="{7E46153D-E2A1-4402-BA9D-BA1BFCC02BB6}"/>
              </a:ext>
            </a:extLst>
          </p:cNvPr>
          <p:cNvCxnSpPr>
            <a:cxnSpLocks/>
            <a:stCxn id="53" idx="3"/>
            <a:endCxn id="54" idx="1"/>
          </p:cNvCxnSpPr>
          <p:nvPr/>
        </p:nvCxnSpPr>
        <p:spPr>
          <a:xfrm>
            <a:off x="5592652" y="3966274"/>
            <a:ext cx="503347" cy="75500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id="{0C0E27D9-C2A1-4108-9C6B-A3ACF3C5A9C9}"/>
              </a:ext>
            </a:extLst>
          </p:cNvPr>
          <p:cNvCxnSpPr>
            <a:cxnSpLocks/>
            <a:stCxn id="26" idx="3"/>
            <a:endCxn id="53" idx="1"/>
          </p:cNvCxnSpPr>
          <p:nvPr/>
        </p:nvCxnSpPr>
        <p:spPr>
          <a:xfrm>
            <a:off x="2631231" y="3966274"/>
            <a:ext cx="7467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9F851903-D603-4712-9F63-97D86B04C4FF}"/>
              </a:ext>
            </a:extLst>
          </p:cNvPr>
          <p:cNvCxnSpPr>
            <a:cxnSpLocks/>
            <a:stCxn id="53" idx="3"/>
            <a:endCxn id="56" idx="1"/>
          </p:cNvCxnSpPr>
          <p:nvPr/>
        </p:nvCxnSpPr>
        <p:spPr>
          <a:xfrm>
            <a:off x="5592652" y="3966274"/>
            <a:ext cx="5033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사각형: 둥근 모서리 65">
            <a:extLst>
              <a:ext uri="{FF2B5EF4-FFF2-40B4-BE49-F238E27FC236}">
                <a16:creationId xmlns:a16="http://schemas.microsoft.com/office/drawing/2014/main" id="{A74AB902-9437-4596-A1A6-69C1E63EB78C}"/>
              </a:ext>
            </a:extLst>
          </p:cNvPr>
          <p:cNvSpPr/>
          <p:nvPr/>
        </p:nvSpPr>
        <p:spPr>
          <a:xfrm>
            <a:off x="8814039" y="4061699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Player(Pos)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67" name="연결선: 꺾임 66">
            <a:extLst>
              <a:ext uri="{FF2B5EF4-FFF2-40B4-BE49-F238E27FC236}">
                <a16:creationId xmlns:a16="http://schemas.microsoft.com/office/drawing/2014/main" id="{4879DC26-6EF2-4F28-AEEB-E466DBDB2C40}"/>
              </a:ext>
            </a:extLst>
          </p:cNvPr>
          <p:cNvCxnSpPr>
            <a:cxnSpLocks/>
            <a:stCxn id="56" idx="3"/>
            <a:endCxn id="66" idx="1"/>
          </p:cNvCxnSpPr>
          <p:nvPr/>
        </p:nvCxnSpPr>
        <p:spPr>
          <a:xfrm>
            <a:off x="8310692" y="3966274"/>
            <a:ext cx="503347" cy="37750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연결선: 꺾임 69">
            <a:extLst>
              <a:ext uri="{FF2B5EF4-FFF2-40B4-BE49-F238E27FC236}">
                <a16:creationId xmlns:a16="http://schemas.microsoft.com/office/drawing/2014/main" id="{942E35DE-C1AE-42AA-B66E-2AB84B58FC6A}"/>
              </a:ext>
            </a:extLst>
          </p:cNvPr>
          <p:cNvCxnSpPr>
            <a:cxnSpLocks/>
            <a:stCxn id="54" idx="3"/>
            <a:endCxn id="66" idx="1"/>
          </p:cNvCxnSpPr>
          <p:nvPr/>
        </p:nvCxnSpPr>
        <p:spPr>
          <a:xfrm flipV="1">
            <a:off x="8310692" y="4343778"/>
            <a:ext cx="503347" cy="37750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D1AB510A-C2F9-4D25-8BAB-E1A26020FFBA}"/>
              </a:ext>
            </a:extLst>
          </p:cNvPr>
          <p:cNvSpPr/>
          <p:nvPr/>
        </p:nvSpPr>
        <p:spPr>
          <a:xfrm>
            <a:off x="8814039" y="2516799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u="sng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Inventory</a:t>
            </a:r>
            <a:endParaRPr lang="ko-KR" altLang="en-US" sz="2400" u="sng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74" name="연결선: 꺾임 73">
            <a:extLst>
              <a:ext uri="{FF2B5EF4-FFF2-40B4-BE49-F238E27FC236}">
                <a16:creationId xmlns:a16="http://schemas.microsoft.com/office/drawing/2014/main" id="{218683F4-1796-4FED-B749-DF63ACC6972D}"/>
              </a:ext>
            </a:extLst>
          </p:cNvPr>
          <p:cNvCxnSpPr>
            <a:cxnSpLocks/>
            <a:stCxn id="31" idx="3"/>
            <a:endCxn id="73" idx="1"/>
          </p:cNvCxnSpPr>
          <p:nvPr/>
        </p:nvCxnSpPr>
        <p:spPr>
          <a:xfrm>
            <a:off x="8310692" y="2462586"/>
            <a:ext cx="503347" cy="33629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연결선: 꺾임 76">
            <a:extLst>
              <a:ext uri="{FF2B5EF4-FFF2-40B4-BE49-F238E27FC236}">
                <a16:creationId xmlns:a16="http://schemas.microsoft.com/office/drawing/2014/main" id="{08E0BC21-2D55-4B7E-A605-BBFEEEDC9102}"/>
              </a:ext>
            </a:extLst>
          </p:cNvPr>
          <p:cNvCxnSpPr>
            <a:cxnSpLocks/>
            <a:stCxn id="32" idx="3"/>
            <a:endCxn id="73" idx="1"/>
          </p:cNvCxnSpPr>
          <p:nvPr/>
        </p:nvCxnSpPr>
        <p:spPr>
          <a:xfrm flipV="1">
            <a:off x="8310692" y="2798878"/>
            <a:ext cx="503347" cy="33629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연결선: 꺾임 85">
            <a:extLst>
              <a:ext uri="{FF2B5EF4-FFF2-40B4-BE49-F238E27FC236}">
                <a16:creationId xmlns:a16="http://schemas.microsoft.com/office/drawing/2014/main" id="{0212CCD7-17CD-4E85-B3C6-201BB0C750F7}"/>
              </a:ext>
            </a:extLst>
          </p:cNvPr>
          <p:cNvCxnSpPr>
            <a:cxnSpLocks/>
            <a:stCxn id="33" idx="3"/>
            <a:endCxn id="73" idx="0"/>
          </p:cNvCxnSpPr>
          <p:nvPr/>
        </p:nvCxnSpPr>
        <p:spPr>
          <a:xfrm>
            <a:off x="8310692" y="1764458"/>
            <a:ext cx="1610694" cy="75234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BB662016-ECAF-4C60-B9A8-210506EC842B}"/>
              </a:ext>
            </a:extLst>
          </p:cNvPr>
          <p:cNvSpPr/>
          <p:nvPr/>
        </p:nvSpPr>
        <p:spPr>
          <a:xfrm>
            <a:off x="3377958" y="5271735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Hide Obj</a:t>
            </a:r>
            <a:endParaRPr lang="ko-KR" altLang="en-US" sz="2400" dirty="0">
              <a:solidFill>
                <a:srgbClr val="C00000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92" name="연결선: 꺾임 91">
            <a:extLst>
              <a:ext uri="{FF2B5EF4-FFF2-40B4-BE49-F238E27FC236}">
                <a16:creationId xmlns:a16="http://schemas.microsoft.com/office/drawing/2014/main" id="{4E5C3FA5-600F-4EC0-897A-149965D0C1A5}"/>
              </a:ext>
            </a:extLst>
          </p:cNvPr>
          <p:cNvCxnSpPr>
            <a:cxnSpLocks/>
            <a:stCxn id="26" idx="3"/>
            <a:endCxn id="91" idx="1"/>
          </p:cNvCxnSpPr>
          <p:nvPr/>
        </p:nvCxnSpPr>
        <p:spPr>
          <a:xfrm>
            <a:off x="2631231" y="3966274"/>
            <a:ext cx="746727" cy="158754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사각형: 둥근 모서리 95">
            <a:extLst>
              <a:ext uri="{FF2B5EF4-FFF2-40B4-BE49-F238E27FC236}">
                <a16:creationId xmlns:a16="http://schemas.microsoft.com/office/drawing/2014/main" id="{33CEE47F-14CE-4362-BCC8-03FE9490EE19}"/>
              </a:ext>
            </a:extLst>
          </p:cNvPr>
          <p:cNvSpPr/>
          <p:nvPr/>
        </p:nvSpPr>
        <p:spPr>
          <a:xfrm>
            <a:off x="6095999" y="5271735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Player(</a:t>
            </a:r>
            <a:r>
              <a:rPr lang="en-US" altLang="ko-KR" sz="2400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Crou</a:t>
            </a:r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)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CE8F6190-4732-4997-9456-5C6736BDCC25}"/>
              </a:ext>
            </a:extLst>
          </p:cNvPr>
          <p:cNvSpPr/>
          <p:nvPr/>
        </p:nvSpPr>
        <p:spPr>
          <a:xfrm>
            <a:off x="8814038" y="5271735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Monster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98" name="직선 화살표 연결선 97">
            <a:extLst>
              <a:ext uri="{FF2B5EF4-FFF2-40B4-BE49-F238E27FC236}">
                <a16:creationId xmlns:a16="http://schemas.microsoft.com/office/drawing/2014/main" id="{67182FF0-06D0-4A13-A209-87A3C93EB9B5}"/>
              </a:ext>
            </a:extLst>
          </p:cNvPr>
          <p:cNvCxnSpPr>
            <a:cxnSpLocks/>
            <a:stCxn id="91" idx="3"/>
            <a:endCxn id="96" idx="1"/>
          </p:cNvCxnSpPr>
          <p:nvPr/>
        </p:nvCxnSpPr>
        <p:spPr>
          <a:xfrm>
            <a:off x="5592651" y="5553814"/>
            <a:ext cx="5033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화살표 연결선 100">
            <a:extLst>
              <a:ext uri="{FF2B5EF4-FFF2-40B4-BE49-F238E27FC236}">
                <a16:creationId xmlns:a16="http://schemas.microsoft.com/office/drawing/2014/main" id="{373A8031-78CC-4A17-9E79-97DEEE341E0E}"/>
              </a:ext>
            </a:extLst>
          </p:cNvPr>
          <p:cNvCxnSpPr>
            <a:cxnSpLocks/>
            <a:stCxn id="96" idx="3"/>
            <a:endCxn id="97" idx="1"/>
          </p:cNvCxnSpPr>
          <p:nvPr/>
        </p:nvCxnSpPr>
        <p:spPr>
          <a:xfrm>
            <a:off x="8310692" y="5553814"/>
            <a:ext cx="5033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연결선: 꺾임 104">
            <a:extLst>
              <a:ext uri="{FF2B5EF4-FFF2-40B4-BE49-F238E27FC236}">
                <a16:creationId xmlns:a16="http://schemas.microsoft.com/office/drawing/2014/main" id="{5B1B66BB-6FED-4C08-9732-B62FD501A1A6}"/>
              </a:ext>
            </a:extLst>
          </p:cNvPr>
          <p:cNvCxnSpPr>
            <a:cxnSpLocks/>
            <a:stCxn id="32" idx="2"/>
            <a:endCxn id="53" idx="0"/>
          </p:cNvCxnSpPr>
          <p:nvPr/>
        </p:nvCxnSpPr>
        <p:spPr>
          <a:xfrm rot="5400000">
            <a:off x="5710854" y="2191702"/>
            <a:ext cx="266945" cy="271804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CB0531E6-D73D-4EB1-8A97-4E095356FB19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3-2.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시스템 구성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8FFD03-2BEA-4E38-AB8A-E958C37E4F47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10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6786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A75B7A6C-921A-4DDF-8D6A-9EE8AA976AEF}"/>
              </a:ext>
            </a:extLst>
          </p:cNvPr>
          <p:cNvSpPr/>
          <p:nvPr/>
        </p:nvSpPr>
        <p:spPr>
          <a:xfrm>
            <a:off x="416539" y="174964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Monster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88B18FE0-CF01-4976-830D-3EF71AA8D587}"/>
              </a:ext>
            </a:extLst>
          </p:cNvPr>
          <p:cNvSpPr/>
          <p:nvPr/>
        </p:nvSpPr>
        <p:spPr>
          <a:xfrm>
            <a:off x="3706420" y="175566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Moving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0FB3AA56-B2E9-403C-A9E9-846E0083DB98}"/>
              </a:ext>
            </a:extLst>
          </p:cNvPr>
          <p:cNvSpPr/>
          <p:nvPr/>
        </p:nvSpPr>
        <p:spPr>
          <a:xfrm>
            <a:off x="3706420" y="3395054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Action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EFD96859-CE21-4FBE-9181-DCA2B2C6CA03}"/>
              </a:ext>
            </a:extLst>
          </p:cNvPr>
          <p:cNvSpPr/>
          <p:nvPr/>
        </p:nvSpPr>
        <p:spPr>
          <a:xfrm>
            <a:off x="3706419" y="5034441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Animation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C1E532A4-EDB3-4B0E-A036-60590AE3AFAF}"/>
              </a:ext>
            </a:extLst>
          </p:cNvPr>
          <p:cNvSpPr/>
          <p:nvPr/>
        </p:nvSpPr>
        <p:spPr>
          <a:xfrm>
            <a:off x="6610409" y="147424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Random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3276275F-EAE9-41BC-BF8D-1CF2C56EAE15}"/>
              </a:ext>
            </a:extLst>
          </p:cNvPr>
          <p:cNvSpPr/>
          <p:nvPr/>
        </p:nvSpPr>
        <p:spPr>
          <a:xfrm>
            <a:off x="6610409" y="2202379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Player(Cam)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43" name="연결선: 꺾임 42">
            <a:extLst>
              <a:ext uri="{FF2B5EF4-FFF2-40B4-BE49-F238E27FC236}">
                <a16:creationId xmlns:a16="http://schemas.microsoft.com/office/drawing/2014/main" id="{69670C7E-9E67-4CF4-9847-69D2D5055944}"/>
              </a:ext>
            </a:extLst>
          </p:cNvPr>
          <p:cNvCxnSpPr>
            <a:cxnSpLocks/>
            <a:stCxn id="26" idx="3"/>
            <a:endCxn id="38" idx="1"/>
          </p:cNvCxnSpPr>
          <p:nvPr/>
        </p:nvCxnSpPr>
        <p:spPr>
          <a:xfrm>
            <a:off x="2631232" y="2031726"/>
            <a:ext cx="1075187" cy="328479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연결선: 꺾임 46">
            <a:extLst>
              <a:ext uri="{FF2B5EF4-FFF2-40B4-BE49-F238E27FC236}">
                <a16:creationId xmlns:a16="http://schemas.microsoft.com/office/drawing/2014/main" id="{F6A466F9-81FD-48C2-83AD-E1A4387EB458}"/>
              </a:ext>
            </a:extLst>
          </p:cNvPr>
          <p:cNvCxnSpPr>
            <a:cxnSpLocks/>
            <a:stCxn id="34" idx="3"/>
            <a:endCxn id="39" idx="1"/>
          </p:cNvCxnSpPr>
          <p:nvPr/>
        </p:nvCxnSpPr>
        <p:spPr>
          <a:xfrm flipV="1">
            <a:off x="5921113" y="1756326"/>
            <a:ext cx="689296" cy="28142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연결선: 꺾임 48">
            <a:extLst>
              <a:ext uri="{FF2B5EF4-FFF2-40B4-BE49-F238E27FC236}">
                <a16:creationId xmlns:a16="http://schemas.microsoft.com/office/drawing/2014/main" id="{19D74B3D-C68C-4A25-8849-7132CEDC7568}"/>
              </a:ext>
            </a:extLst>
          </p:cNvPr>
          <p:cNvCxnSpPr>
            <a:cxnSpLocks/>
            <a:stCxn id="34" idx="3"/>
            <a:endCxn id="40" idx="1"/>
          </p:cNvCxnSpPr>
          <p:nvPr/>
        </p:nvCxnSpPr>
        <p:spPr>
          <a:xfrm>
            <a:off x="5921113" y="2037746"/>
            <a:ext cx="689296" cy="44671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연결선: 꺾임 51">
            <a:extLst>
              <a:ext uri="{FF2B5EF4-FFF2-40B4-BE49-F238E27FC236}">
                <a16:creationId xmlns:a16="http://schemas.microsoft.com/office/drawing/2014/main" id="{00BAA6F8-8BD4-4CEE-8D08-2E281034A3CD}"/>
              </a:ext>
            </a:extLst>
          </p:cNvPr>
          <p:cNvCxnSpPr>
            <a:cxnSpLocks/>
            <a:stCxn id="40" idx="3"/>
            <a:endCxn id="39" idx="3"/>
          </p:cNvCxnSpPr>
          <p:nvPr/>
        </p:nvCxnSpPr>
        <p:spPr>
          <a:xfrm flipV="1">
            <a:off x="8825102" y="1756326"/>
            <a:ext cx="12700" cy="728132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4B70C0F1-11AA-490B-9DFD-9DB6325A1BB2}"/>
              </a:ext>
            </a:extLst>
          </p:cNvPr>
          <p:cNvCxnSpPr>
            <a:cxnSpLocks/>
            <a:stCxn id="26" idx="3"/>
            <a:endCxn id="34" idx="1"/>
          </p:cNvCxnSpPr>
          <p:nvPr/>
        </p:nvCxnSpPr>
        <p:spPr>
          <a:xfrm>
            <a:off x="2631232" y="2031726"/>
            <a:ext cx="1075188" cy="6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사각형: 둥근 모서리 61">
            <a:extLst>
              <a:ext uri="{FF2B5EF4-FFF2-40B4-BE49-F238E27FC236}">
                <a16:creationId xmlns:a16="http://schemas.microsoft.com/office/drawing/2014/main" id="{1F3631BA-FBAF-4FDE-9FB2-01D22C472CFE}"/>
              </a:ext>
            </a:extLst>
          </p:cNvPr>
          <p:cNvSpPr/>
          <p:nvPr/>
        </p:nvSpPr>
        <p:spPr>
          <a:xfrm>
            <a:off x="6610293" y="3031311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PlayerNotify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65" name="사각형: 둥근 모서리 64">
            <a:extLst>
              <a:ext uri="{FF2B5EF4-FFF2-40B4-BE49-F238E27FC236}">
                <a16:creationId xmlns:a16="http://schemas.microsoft.com/office/drawing/2014/main" id="{1A9DFE0F-2A35-49CD-85CD-F27754C07D28}"/>
              </a:ext>
            </a:extLst>
          </p:cNvPr>
          <p:cNvSpPr/>
          <p:nvPr/>
        </p:nvSpPr>
        <p:spPr>
          <a:xfrm>
            <a:off x="6616759" y="3760102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Collider.Ck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68" name="사각형: 둥근 모서리 67">
            <a:extLst>
              <a:ext uri="{FF2B5EF4-FFF2-40B4-BE49-F238E27FC236}">
                <a16:creationId xmlns:a16="http://schemas.microsoft.com/office/drawing/2014/main" id="{2D71B149-8851-4F5E-851D-CDD3510224F4}"/>
              </a:ext>
            </a:extLst>
          </p:cNvPr>
          <p:cNvSpPr/>
          <p:nvPr/>
        </p:nvSpPr>
        <p:spPr>
          <a:xfrm>
            <a:off x="9520632" y="3760102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Player.Hit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69" name="연결선: 꺾임 68">
            <a:extLst>
              <a:ext uri="{FF2B5EF4-FFF2-40B4-BE49-F238E27FC236}">
                <a16:creationId xmlns:a16="http://schemas.microsoft.com/office/drawing/2014/main" id="{5729263F-DFFC-41D3-8717-20F946F7ABC7}"/>
              </a:ext>
            </a:extLst>
          </p:cNvPr>
          <p:cNvCxnSpPr>
            <a:cxnSpLocks/>
            <a:stCxn id="35" idx="3"/>
            <a:endCxn id="62" idx="1"/>
          </p:cNvCxnSpPr>
          <p:nvPr/>
        </p:nvCxnSpPr>
        <p:spPr>
          <a:xfrm flipV="1">
            <a:off x="5921113" y="3313390"/>
            <a:ext cx="689180" cy="36374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연결선: 꺾임 70">
            <a:extLst>
              <a:ext uri="{FF2B5EF4-FFF2-40B4-BE49-F238E27FC236}">
                <a16:creationId xmlns:a16="http://schemas.microsoft.com/office/drawing/2014/main" id="{F7D1C561-53E4-4C3A-A7AD-89A4C0F7E93B}"/>
              </a:ext>
            </a:extLst>
          </p:cNvPr>
          <p:cNvCxnSpPr>
            <a:cxnSpLocks/>
            <a:stCxn id="35" idx="3"/>
            <a:endCxn id="65" idx="1"/>
          </p:cNvCxnSpPr>
          <p:nvPr/>
        </p:nvCxnSpPr>
        <p:spPr>
          <a:xfrm>
            <a:off x="5921113" y="3677133"/>
            <a:ext cx="695646" cy="36504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연결선: 꺾임 60">
            <a:extLst>
              <a:ext uri="{FF2B5EF4-FFF2-40B4-BE49-F238E27FC236}">
                <a16:creationId xmlns:a16="http://schemas.microsoft.com/office/drawing/2014/main" id="{111DEDF3-746A-4AC5-9EE5-6AD9119ECACF}"/>
              </a:ext>
            </a:extLst>
          </p:cNvPr>
          <p:cNvCxnSpPr>
            <a:cxnSpLocks/>
            <a:stCxn id="62" idx="3"/>
            <a:endCxn id="38" idx="3"/>
          </p:cNvCxnSpPr>
          <p:nvPr/>
        </p:nvCxnSpPr>
        <p:spPr>
          <a:xfrm flipH="1">
            <a:off x="5921112" y="3313390"/>
            <a:ext cx="2903874" cy="2003130"/>
          </a:xfrm>
          <a:prstGeom prst="bentConnector3">
            <a:avLst>
              <a:gd name="adj1" fmla="val -787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화살표 연결선 82">
            <a:extLst>
              <a:ext uri="{FF2B5EF4-FFF2-40B4-BE49-F238E27FC236}">
                <a16:creationId xmlns:a16="http://schemas.microsoft.com/office/drawing/2014/main" id="{3D9D923F-AE1B-4A8C-B5AB-F2955560724B}"/>
              </a:ext>
            </a:extLst>
          </p:cNvPr>
          <p:cNvCxnSpPr>
            <a:cxnSpLocks/>
            <a:stCxn id="65" idx="3"/>
            <a:endCxn id="68" idx="1"/>
          </p:cNvCxnSpPr>
          <p:nvPr/>
        </p:nvCxnSpPr>
        <p:spPr>
          <a:xfrm>
            <a:off x="8831452" y="4042181"/>
            <a:ext cx="6891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연결선: 꺾임 86">
            <a:extLst>
              <a:ext uri="{FF2B5EF4-FFF2-40B4-BE49-F238E27FC236}">
                <a16:creationId xmlns:a16="http://schemas.microsoft.com/office/drawing/2014/main" id="{705CFDD7-F053-4128-8915-8F205F1EEBF2}"/>
              </a:ext>
            </a:extLst>
          </p:cNvPr>
          <p:cNvCxnSpPr>
            <a:cxnSpLocks/>
            <a:stCxn id="26" idx="3"/>
            <a:endCxn id="35" idx="1"/>
          </p:cNvCxnSpPr>
          <p:nvPr/>
        </p:nvCxnSpPr>
        <p:spPr>
          <a:xfrm>
            <a:off x="2631232" y="2031726"/>
            <a:ext cx="1075188" cy="164540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연결선: 꺾임 81">
            <a:extLst>
              <a:ext uri="{FF2B5EF4-FFF2-40B4-BE49-F238E27FC236}">
                <a16:creationId xmlns:a16="http://schemas.microsoft.com/office/drawing/2014/main" id="{3E81B05C-35B0-44E2-9950-02C97D51BACF}"/>
              </a:ext>
            </a:extLst>
          </p:cNvPr>
          <p:cNvCxnSpPr>
            <a:cxnSpLocks/>
            <a:stCxn id="34" idx="3"/>
            <a:endCxn id="38" idx="3"/>
          </p:cNvCxnSpPr>
          <p:nvPr/>
        </p:nvCxnSpPr>
        <p:spPr>
          <a:xfrm flipH="1">
            <a:off x="5921112" y="2037746"/>
            <a:ext cx="1" cy="3278774"/>
          </a:xfrm>
          <a:prstGeom prst="bentConnector3">
            <a:avLst>
              <a:gd name="adj1" fmla="val -228600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사각형: 둥근 모서리 92">
            <a:extLst>
              <a:ext uri="{FF2B5EF4-FFF2-40B4-BE49-F238E27FC236}">
                <a16:creationId xmlns:a16="http://schemas.microsoft.com/office/drawing/2014/main" id="{C130D92C-093C-423D-8660-07E363E0F53D}"/>
              </a:ext>
            </a:extLst>
          </p:cNvPr>
          <p:cNvSpPr/>
          <p:nvPr/>
        </p:nvSpPr>
        <p:spPr>
          <a:xfrm>
            <a:off x="9520631" y="4513541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Destroy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94" name="연결선: 꺾임 93">
            <a:extLst>
              <a:ext uri="{FF2B5EF4-FFF2-40B4-BE49-F238E27FC236}">
                <a16:creationId xmlns:a16="http://schemas.microsoft.com/office/drawing/2014/main" id="{9FE532DE-2FF5-4088-929D-5FBE41448460}"/>
              </a:ext>
            </a:extLst>
          </p:cNvPr>
          <p:cNvCxnSpPr>
            <a:cxnSpLocks/>
            <a:stCxn id="65" idx="3"/>
            <a:endCxn id="93" idx="1"/>
          </p:cNvCxnSpPr>
          <p:nvPr/>
        </p:nvCxnSpPr>
        <p:spPr>
          <a:xfrm>
            <a:off x="8831452" y="4042181"/>
            <a:ext cx="689179" cy="7534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연결선: 꺾임 106">
            <a:extLst>
              <a:ext uri="{FF2B5EF4-FFF2-40B4-BE49-F238E27FC236}">
                <a16:creationId xmlns:a16="http://schemas.microsoft.com/office/drawing/2014/main" id="{CB6B1EB0-E9DA-465F-BCDF-3A7D8086418B}"/>
              </a:ext>
            </a:extLst>
          </p:cNvPr>
          <p:cNvCxnSpPr>
            <a:cxnSpLocks/>
            <a:stCxn id="62" idx="0"/>
            <a:endCxn id="34" idx="2"/>
          </p:cNvCxnSpPr>
          <p:nvPr/>
        </p:nvCxnSpPr>
        <p:spPr>
          <a:xfrm rot="16200000" flipV="1">
            <a:off x="5909961" y="1223631"/>
            <a:ext cx="711486" cy="2903873"/>
          </a:xfrm>
          <a:prstGeom prst="bentConnector3">
            <a:avLst>
              <a:gd name="adj1" fmla="val 2170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13741033-E487-4292-A249-B916E53B9B61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3-2.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시스템 구성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80153D-F542-4D70-93D6-85FC83E1237D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11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0175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13741033-E487-4292-A249-B916E53B9B61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3-3.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디자인 </a:t>
            </a:r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/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음성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7826ED04-73CF-4560-ACF5-C3C1E7A3CFFA}"/>
              </a:ext>
            </a:extLst>
          </p:cNvPr>
          <p:cNvSpPr/>
          <p:nvPr/>
        </p:nvSpPr>
        <p:spPr>
          <a:xfrm>
            <a:off x="314208" y="2052681"/>
            <a:ext cx="4014509" cy="461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매주 수요일</a:t>
            </a:r>
            <a:r>
              <a:rPr lang="en-US" altLang="ko-KR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/ </a:t>
            </a:r>
            <a:r>
              <a:rPr lang="ko-KR" altLang="en-US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정기 디자인 회의 진행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0FC8C346-A7DB-4A5E-9092-62B2595279D2}"/>
              </a:ext>
            </a:extLst>
          </p:cNvPr>
          <p:cNvSpPr/>
          <p:nvPr/>
        </p:nvSpPr>
        <p:spPr>
          <a:xfrm>
            <a:off x="314206" y="5519690"/>
            <a:ext cx="4014509" cy="461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필요한 단편적 음향 </a:t>
            </a:r>
            <a:r>
              <a:rPr lang="en-US" altLang="ko-KR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/ </a:t>
            </a:r>
            <a:r>
              <a:rPr lang="ko-KR" altLang="en-US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협력인원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F00620DE-7772-451E-B77A-657AD930D641}"/>
              </a:ext>
            </a:extLst>
          </p:cNvPr>
          <p:cNvSpPr/>
          <p:nvPr/>
        </p:nvSpPr>
        <p:spPr>
          <a:xfrm>
            <a:off x="4610764" y="1285455"/>
            <a:ext cx="1949421" cy="461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컨셉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51B94738-8AB1-4A55-AD6A-692D04A503D8}"/>
              </a:ext>
            </a:extLst>
          </p:cNvPr>
          <p:cNvSpPr/>
          <p:nvPr/>
        </p:nvSpPr>
        <p:spPr>
          <a:xfrm>
            <a:off x="4610764" y="1802427"/>
            <a:ext cx="1949421" cy="461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애니메이션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D9E23BAB-67D8-4A4F-A1B4-B330F3C0B8EA}"/>
              </a:ext>
            </a:extLst>
          </p:cNvPr>
          <p:cNvSpPr/>
          <p:nvPr/>
        </p:nvSpPr>
        <p:spPr>
          <a:xfrm>
            <a:off x="4610764" y="2829303"/>
            <a:ext cx="1949421" cy="461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이펙트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BDFBA15-A44D-4A6F-AB03-7B88A9F0F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537" y="56583"/>
            <a:ext cx="1832143" cy="1926658"/>
          </a:xfrm>
          <a:prstGeom prst="rect">
            <a:avLst/>
          </a:prstGeom>
        </p:spPr>
      </p:pic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583E04AB-A807-4666-854A-C7687C9EC02F}"/>
              </a:ext>
            </a:extLst>
          </p:cNvPr>
          <p:cNvSpPr/>
          <p:nvPr/>
        </p:nvSpPr>
        <p:spPr>
          <a:xfrm>
            <a:off x="4610764" y="2315865"/>
            <a:ext cx="1949421" cy="461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정적 객체</a:t>
            </a:r>
          </a:p>
        </p:txBody>
      </p:sp>
      <p:cxnSp>
        <p:nvCxnSpPr>
          <p:cNvPr id="5" name="연결선: 꺾임 4">
            <a:extLst>
              <a:ext uri="{FF2B5EF4-FFF2-40B4-BE49-F238E27FC236}">
                <a16:creationId xmlns:a16="http://schemas.microsoft.com/office/drawing/2014/main" id="{26A7BE74-E2E4-4E28-BE64-AD889D044536}"/>
              </a:ext>
            </a:extLst>
          </p:cNvPr>
          <p:cNvCxnSpPr>
            <a:cxnSpLocks/>
            <a:stCxn id="27" idx="3"/>
            <a:endCxn id="29" idx="1"/>
          </p:cNvCxnSpPr>
          <p:nvPr/>
        </p:nvCxnSpPr>
        <p:spPr>
          <a:xfrm flipV="1">
            <a:off x="4328717" y="1516288"/>
            <a:ext cx="282047" cy="76722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연결선: 꺾임 36">
            <a:extLst>
              <a:ext uri="{FF2B5EF4-FFF2-40B4-BE49-F238E27FC236}">
                <a16:creationId xmlns:a16="http://schemas.microsoft.com/office/drawing/2014/main" id="{926B3187-47DE-4D71-BE77-954E26945BA5}"/>
              </a:ext>
            </a:extLst>
          </p:cNvPr>
          <p:cNvCxnSpPr>
            <a:cxnSpLocks/>
            <a:stCxn id="27" idx="3"/>
            <a:endCxn id="30" idx="1"/>
          </p:cNvCxnSpPr>
          <p:nvPr/>
        </p:nvCxnSpPr>
        <p:spPr>
          <a:xfrm flipV="1">
            <a:off x="4328717" y="2033260"/>
            <a:ext cx="282047" cy="25025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연결선: 꺾임 40">
            <a:extLst>
              <a:ext uri="{FF2B5EF4-FFF2-40B4-BE49-F238E27FC236}">
                <a16:creationId xmlns:a16="http://schemas.microsoft.com/office/drawing/2014/main" id="{102C053D-3F2F-4AA1-A6ED-693C6339EB4E}"/>
              </a:ext>
            </a:extLst>
          </p:cNvPr>
          <p:cNvCxnSpPr>
            <a:cxnSpLocks/>
            <a:stCxn id="27" idx="3"/>
            <a:endCxn id="33" idx="1"/>
          </p:cNvCxnSpPr>
          <p:nvPr/>
        </p:nvCxnSpPr>
        <p:spPr>
          <a:xfrm>
            <a:off x="4328717" y="2283514"/>
            <a:ext cx="282047" cy="26318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연결선: 꺾임 43">
            <a:extLst>
              <a:ext uri="{FF2B5EF4-FFF2-40B4-BE49-F238E27FC236}">
                <a16:creationId xmlns:a16="http://schemas.microsoft.com/office/drawing/2014/main" id="{D2917AFD-699B-4252-8C02-21D88BFE86F7}"/>
              </a:ext>
            </a:extLst>
          </p:cNvPr>
          <p:cNvCxnSpPr>
            <a:cxnSpLocks/>
            <a:stCxn id="27" idx="3"/>
            <a:endCxn id="31" idx="1"/>
          </p:cNvCxnSpPr>
          <p:nvPr/>
        </p:nvCxnSpPr>
        <p:spPr>
          <a:xfrm>
            <a:off x="4328717" y="2283514"/>
            <a:ext cx="282047" cy="7766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 descr="철물, 열쇠이(가) 표시된 사진&#10;&#10;자동 생성된 설명">
            <a:extLst>
              <a:ext uri="{FF2B5EF4-FFF2-40B4-BE49-F238E27FC236}">
                <a16:creationId xmlns:a16="http://schemas.microsoft.com/office/drawing/2014/main" id="{F8B1EFE0-1F0F-4FB9-A4C9-D83444154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14" y="-56583"/>
            <a:ext cx="2039824" cy="203982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161DC0B-2174-4FAA-9A18-38BB03D81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15" y="1295948"/>
            <a:ext cx="1949420" cy="1949420"/>
          </a:xfrm>
          <a:prstGeom prst="rect">
            <a:avLst/>
          </a:prstGeom>
        </p:spPr>
      </p:pic>
      <p:pic>
        <p:nvPicPr>
          <p:cNvPr id="21" name="그림 20" descr="텍스트이(가) 표시된 사진&#10;&#10;자동 생성된 설명">
            <a:extLst>
              <a:ext uri="{FF2B5EF4-FFF2-40B4-BE49-F238E27FC236}">
                <a16:creationId xmlns:a16="http://schemas.microsoft.com/office/drawing/2014/main" id="{B4CF8BC5-7BD2-46D2-9D61-409F06FD8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99" y="2052681"/>
            <a:ext cx="2600587" cy="1462830"/>
          </a:xfrm>
          <a:prstGeom prst="rect">
            <a:avLst/>
          </a:prstGeom>
        </p:spPr>
      </p:pic>
      <p:pic>
        <p:nvPicPr>
          <p:cNvPr id="23" name="그림 22" descr="무기이(가) 표시된 사진&#10;&#10;자동 생성된 설명">
            <a:extLst>
              <a:ext uri="{FF2B5EF4-FFF2-40B4-BE49-F238E27FC236}">
                <a16:creationId xmlns:a16="http://schemas.microsoft.com/office/drawing/2014/main" id="{7C7B7795-C6C4-45C5-B3EB-916579A3B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08" y="2670547"/>
            <a:ext cx="2748103" cy="154580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8AD12435-0884-402F-AD43-C3DF8DDB15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25" y="3783182"/>
            <a:ext cx="3322040" cy="298984"/>
          </a:xfrm>
          <a:prstGeom prst="rect">
            <a:avLst/>
          </a:prstGeom>
        </p:spPr>
      </p:pic>
      <p:pic>
        <p:nvPicPr>
          <p:cNvPr id="36" name="그림 35" descr="텍스트, 실내, 사람, 노트북이(가) 표시된 사진&#10;&#10;자동 생성된 설명">
            <a:extLst>
              <a:ext uri="{FF2B5EF4-FFF2-40B4-BE49-F238E27FC236}">
                <a16:creationId xmlns:a16="http://schemas.microsoft.com/office/drawing/2014/main" id="{F9037945-C379-423A-88D6-1B91B5F3E4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180" y="4792208"/>
            <a:ext cx="2200712" cy="1650534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id="{1DC07AEB-9687-438F-BF46-C13DAE678070}"/>
              </a:ext>
            </a:extLst>
          </p:cNvPr>
          <p:cNvSpPr/>
          <p:nvPr/>
        </p:nvSpPr>
        <p:spPr>
          <a:xfrm>
            <a:off x="7013197" y="-6564"/>
            <a:ext cx="5178804" cy="43101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DBA9AB64-5999-46F3-8B40-D378C72516C8}"/>
              </a:ext>
            </a:extLst>
          </p:cNvPr>
          <p:cNvCxnSpPr>
            <a:cxnSpLocks/>
          </p:cNvCxnSpPr>
          <p:nvPr/>
        </p:nvCxnSpPr>
        <p:spPr>
          <a:xfrm>
            <a:off x="6586108" y="2315865"/>
            <a:ext cx="3431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사각형: 둥근 모서리 65">
            <a:extLst>
              <a:ext uri="{FF2B5EF4-FFF2-40B4-BE49-F238E27FC236}">
                <a16:creationId xmlns:a16="http://schemas.microsoft.com/office/drawing/2014/main" id="{D4B40BBB-954A-4A75-9FF3-C9D026A4CAD6}"/>
              </a:ext>
            </a:extLst>
          </p:cNvPr>
          <p:cNvSpPr/>
          <p:nvPr/>
        </p:nvSpPr>
        <p:spPr>
          <a:xfrm>
            <a:off x="8825826" y="4388865"/>
            <a:ext cx="1949421" cy="3180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디자인 작성</a:t>
            </a:r>
          </a:p>
        </p:txBody>
      </p:sp>
      <p:sp>
        <p:nvSpPr>
          <p:cNvPr id="67" name="사각형: 둥근 모서리 66">
            <a:extLst>
              <a:ext uri="{FF2B5EF4-FFF2-40B4-BE49-F238E27FC236}">
                <a16:creationId xmlns:a16="http://schemas.microsoft.com/office/drawing/2014/main" id="{50E2C8C4-6E92-4590-AB52-122615FB4E6B}"/>
              </a:ext>
            </a:extLst>
          </p:cNvPr>
          <p:cNvSpPr/>
          <p:nvPr/>
        </p:nvSpPr>
        <p:spPr>
          <a:xfrm>
            <a:off x="8825826" y="6497798"/>
            <a:ext cx="1949421" cy="3180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음성 녹음</a:t>
            </a:r>
          </a:p>
        </p:txBody>
      </p:sp>
      <p:sp>
        <p:nvSpPr>
          <p:cNvPr id="70" name="사각형: 둥근 모서리 69">
            <a:extLst>
              <a:ext uri="{FF2B5EF4-FFF2-40B4-BE49-F238E27FC236}">
                <a16:creationId xmlns:a16="http://schemas.microsoft.com/office/drawing/2014/main" id="{D7AE29F8-FFA1-4667-BDD5-0C63E7D90FA7}"/>
              </a:ext>
            </a:extLst>
          </p:cNvPr>
          <p:cNvSpPr/>
          <p:nvPr/>
        </p:nvSpPr>
        <p:spPr>
          <a:xfrm>
            <a:off x="4610763" y="5223809"/>
            <a:ext cx="1949421" cy="461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기능 분류</a:t>
            </a:r>
          </a:p>
        </p:txBody>
      </p: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id="{23BBB13F-74F8-4828-A82C-E718C98B841B}"/>
              </a:ext>
            </a:extLst>
          </p:cNvPr>
          <p:cNvSpPr/>
          <p:nvPr/>
        </p:nvSpPr>
        <p:spPr>
          <a:xfrm>
            <a:off x="4610763" y="5773313"/>
            <a:ext cx="1949421" cy="461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유사 음성 분석</a:t>
            </a:r>
          </a:p>
        </p:txBody>
      </p:sp>
      <p:cxnSp>
        <p:nvCxnSpPr>
          <p:cNvPr id="73" name="연결선: 꺾임 72">
            <a:extLst>
              <a:ext uri="{FF2B5EF4-FFF2-40B4-BE49-F238E27FC236}">
                <a16:creationId xmlns:a16="http://schemas.microsoft.com/office/drawing/2014/main" id="{2C5F6FF0-3CF3-4468-ACF1-0F9BBAAFB3AA}"/>
              </a:ext>
            </a:extLst>
          </p:cNvPr>
          <p:cNvCxnSpPr>
            <a:cxnSpLocks/>
            <a:stCxn id="28" idx="3"/>
            <a:endCxn id="70" idx="1"/>
          </p:cNvCxnSpPr>
          <p:nvPr/>
        </p:nvCxnSpPr>
        <p:spPr>
          <a:xfrm flipV="1">
            <a:off x="4328715" y="5454642"/>
            <a:ext cx="282048" cy="29588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연결선: 꺾임 73">
            <a:extLst>
              <a:ext uri="{FF2B5EF4-FFF2-40B4-BE49-F238E27FC236}">
                <a16:creationId xmlns:a16="http://schemas.microsoft.com/office/drawing/2014/main" id="{E1AFE0A7-A5D9-4CDF-A485-1CE27E3BFECF}"/>
              </a:ext>
            </a:extLst>
          </p:cNvPr>
          <p:cNvCxnSpPr>
            <a:cxnSpLocks/>
            <a:stCxn id="28" idx="3"/>
            <a:endCxn id="72" idx="1"/>
          </p:cNvCxnSpPr>
          <p:nvPr/>
        </p:nvCxnSpPr>
        <p:spPr>
          <a:xfrm>
            <a:off x="4328715" y="5750523"/>
            <a:ext cx="282048" cy="25362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BC8C1607-95AD-476D-9AD5-762B73CED3A7}"/>
              </a:ext>
            </a:extLst>
          </p:cNvPr>
          <p:cNvCxnSpPr>
            <a:cxnSpLocks/>
          </p:cNvCxnSpPr>
          <p:nvPr/>
        </p:nvCxnSpPr>
        <p:spPr>
          <a:xfrm>
            <a:off x="6824819" y="5773313"/>
            <a:ext cx="158095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E13FB06-B377-4317-960A-9029ADA725D7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12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7154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13741033-E487-4292-A249-B916E53B9B61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4-1.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총평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F95179-7AB6-4348-A952-3B6D30B18075}"/>
              </a:ext>
            </a:extLst>
          </p:cNvPr>
          <p:cNvSpPr txBox="1"/>
          <p:nvPr/>
        </p:nvSpPr>
        <p:spPr>
          <a:xfrm>
            <a:off x="250885" y="1330141"/>
            <a:ext cx="11644704" cy="132343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보고내용 중 일정표 상 보고된 기능은 모두 구현이 완료됨</a:t>
            </a:r>
            <a:r>
              <a:rPr lang="en-US" altLang="ko-KR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</a:p>
          <a:p>
            <a:r>
              <a:rPr lang="en-US" altLang="ko-KR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주 기능에 따른 오류</a:t>
            </a:r>
            <a:r>
              <a:rPr lang="en-US" altLang="ko-KR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, </a:t>
            </a:r>
            <a:r>
              <a:rPr lang="ko-KR" altLang="en-US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현재까지 식별된 코드 상의 오류는 대부분 해결된 상태</a:t>
            </a:r>
            <a:r>
              <a:rPr lang="en-US" altLang="ko-KR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  <a:p>
            <a:r>
              <a:rPr lang="en-US" altLang="ko-KR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코드의 각 기능별 결합도가 높음</a:t>
            </a:r>
            <a:r>
              <a:rPr lang="en-US" altLang="ko-KR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  <a:p>
            <a:r>
              <a:rPr lang="en-US" altLang="ko-KR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기능 상 오류는 없으나 원하지 않는 일부 객체의 동작</a:t>
            </a:r>
            <a:r>
              <a:rPr lang="en-US" altLang="ko-KR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, </a:t>
            </a:r>
            <a:r>
              <a:rPr lang="ko-KR" altLang="en-US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자잘한 버그가 일부 존재</a:t>
            </a:r>
            <a:r>
              <a:rPr lang="en-US" altLang="ko-KR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D0EA8EA1-173E-4388-8F76-47FF0C90A2BD}"/>
              </a:ext>
            </a:extLst>
          </p:cNvPr>
          <p:cNvSpPr/>
          <p:nvPr/>
        </p:nvSpPr>
        <p:spPr>
          <a:xfrm>
            <a:off x="250885" y="613824"/>
            <a:ext cx="359127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시스템 구현 부분</a:t>
            </a:r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(</a:t>
            </a:r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코드작성</a:t>
            </a:r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)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DA285563-4D5F-4148-ADC9-C8936FA8135A}"/>
              </a:ext>
            </a:extLst>
          </p:cNvPr>
          <p:cNvSpPr/>
          <p:nvPr/>
        </p:nvSpPr>
        <p:spPr>
          <a:xfrm>
            <a:off x="250884" y="2805739"/>
            <a:ext cx="359127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디자인 통합 및 기능 부분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6E2D31-2A6F-4CA1-A19A-40EC23794B29}"/>
              </a:ext>
            </a:extLst>
          </p:cNvPr>
          <p:cNvSpPr txBox="1"/>
          <p:nvPr/>
        </p:nvSpPr>
        <p:spPr>
          <a:xfrm>
            <a:off x="250885" y="3522056"/>
            <a:ext cx="11644704" cy="132343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원하는 컨셉의 디자인이 성공적으로 제작됨</a:t>
            </a:r>
            <a:r>
              <a:rPr lang="en-US" altLang="ko-KR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  <a:p>
            <a:r>
              <a:rPr lang="en-US" altLang="ko-KR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실제 적용을 조금 더 간편화하기위한 디자인의 분해가 성공적으로 이루어짐</a:t>
            </a:r>
            <a:r>
              <a:rPr lang="en-US" altLang="ko-KR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  <a:p>
            <a:r>
              <a:rPr lang="en-US" altLang="ko-KR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인원 부족으로 인한 작업속도의 저하</a:t>
            </a:r>
            <a:r>
              <a:rPr lang="en-US" altLang="ko-KR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  <a:p>
            <a:r>
              <a:rPr lang="en-US" altLang="ko-KR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작업속도 저하의 원인으로 도출된 일부 기능의 적용 불가</a:t>
            </a:r>
            <a:r>
              <a:rPr lang="en-US" altLang="ko-KR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C06DE979-3A57-409F-8688-0EE88126E811}"/>
              </a:ext>
            </a:extLst>
          </p:cNvPr>
          <p:cNvSpPr/>
          <p:nvPr/>
        </p:nvSpPr>
        <p:spPr>
          <a:xfrm>
            <a:off x="250884" y="4997654"/>
            <a:ext cx="359127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협업 부분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12CC4C-4B13-4D3F-9A16-5F23A0DCAC49}"/>
              </a:ext>
            </a:extLst>
          </p:cNvPr>
          <p:cNvSpPr txBox="1"/>
          <p:nvPr/>
        </p:nvSpPr>
        <p:spPr>
          <a:xfrm>
            <a:off x="273648" y="5713971"/>
            <a:ext cx="11644704" cy="70788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en-US" altLang="ko-KR" sz="2000" dirty="0" err="1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Github</a:t>
            </a:r>
            <a:r>
              <a:rPr lang="ko-KR" altLang="en-US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를 사용한 프로젝트 전체 내용에 대한 공유가 성공적으로 이루어짐</a:t>
            </a:r>
            <a:r>
              <a:rPr lang="en-US" altLang="ko-KR" sz="20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  <a:p>
            <a:r>
              <a:rPr lang="en-US" altLang="ko-KR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프로젝트의 일부 </a:t>
            </a:r>
            <a:r>
              <a:rPr lang="en-US" altLang="ko-KR" sz="2000" dirty="0" err="1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Push,Pull</a:t>
            </a:r>
            <a:r>
              <a:rPr lang="ko-KR" altLang="en-US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에 대한 부분 중 기능 오류가 발생한 경우로 인해 수정이 이루어짐</a:t>
            </a:r>
            <a:r>
              <a:rPr lang="en-US" altLang="ko-KR" sz="20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A105B6-9448-4B8F-9262-737CCB72B98E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13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1001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13741033-E487-4292-A249-B916E53B9B61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4-2.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이후 개선사항 </a:t>
            </a:r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(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졸업작품 전시회 출품</a:t>
            </a:r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)</a:t>
            </a:r>
            <a:endParaRPr lang="ko-KR" altLang="en-US" sz="24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F95179-7AB6-4348-A952-3B6D30B18075}"/>
              </a:ext>
            </a:extLst>
          </p:cNvPr>
          <p:cNvSpPr txBox="1"/>
          <p:nvPr/>
        </p:nvSpPr>
        <p:spPr>
          <a:xfrm>
            <a:off x="250885" y="1330141"/>
            <a:ext cx="11644704" cy="1015663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 err="1">
                <a:latin typeface="메이플스토리" panose="02000300000000000000" pitchFamily="2" charset="-127"/>
                <a:ea typeface="메이플스토리" panose="02000300000000000000" pitchFamily="2" charset="-127"/>
              </a:rPr>
              <a:t>유투버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 중 </a:t>
            </a: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Plum 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이라는 제작자에게 </a:t>
            </a:r>
            <a:r>
              <a:rPr lang="ko-KR" altLang="en-US" sz="2000" dirty="0" err="1">
                <a:latin typeface="메이플스토리" panose="02000300000000000000" pitchFamily="2" charset="-127"/>
                <a:ea typeface="메이플스토리" panose="02000300000000000000" pitchFamily="2" charset="-127"/>
              </a:rPr>
              <a:t>컨택을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 시도했으나 응답하지 않음</a:t>
            </a: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  <a:p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전체적인 우리만의 게임을 수준 높은 디자인과 음악을 결합하고 싶다는 욕심이 있었음</a:t>
            </a: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  <a:p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사운드 아티스트에 대한 지속적인 </a:t>
            </a:r>
            <a:r>
              <a:rPr lang="ko-KR" altLang="en-US" sz="2000" dirty="0" err="1">
                <a:latin typeface="메이플스토리" panose="02000300000000000000" pitchFamily="2" charset="-127"/>
                <a:ea typeface="메이플스토리" panose="02000300000000000000" pitchFamily="2" charset="-127"/>
              </a:rPr>
              <a:t>컨택</a:t>
            </a: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, 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배경음을 구하지 못할 경우에는 무료 </a:t>
            </a: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BGM 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이용 가능성을 배재하지 않음</a:t>
            </a: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D0EA8EA1-173E-4388-8F76-47FF0C90A2BD}"/>
              </a:ext>
            </a:extLst>
          </p:cNvPr>
          <p:cNvSpPr/>
          <p:nvPr/>
        </p:nvSpPr>
        <p:spPr>
          <a:xfrm>
            <a:off x="250885" y="613824"/>
            <a:ext cx="359127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사운드</a:t>
            </a:r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– </a:t>
            </a:r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백그라운드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DA285563-4D5F-4148-ADC9-C8936FA8135A}"/>
              </a:ext>
            </a:extLst>
          </p:cNvPr>
          <p:cNvSpPr/>
          <p:nvPr/>
        </p:nvSpPr>
        <p:spPr>
          <a:xfrm>
            <a:off x="250884" y="2528006"/>
            <a:ext cx="359127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디자인 부분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6E2D31-2A6F-4CA1-A19A-40EC23794B29}"/>
              </a:ext>
            </a:extLst>
          </p:cNvPr>
          <p:cNvSpPr txBox="1"/>
          <p:nvPr/>
        </p:nvSpPr>
        <p:spPr>
          <a:xfrm>
            <a:off x="250885" y="3246557"/>
            <a:ext cx="11644704" cy="1015663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디자인에 대한 비용 절감을 중점으로 둔 과정에 대한 작업 인원 부재가 주 원인이라는 판단</a:t>
            </a: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  <a:p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최종 전시회까지의 기간에는 현재 작업중인 부분을 추가할 수 있을 예정</a:t>
            </a: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  <a:endParaRPr lang="en-US" altLang="ko-KR" sz="20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예상치 못한 경우에 대해서는 사운드와 마찬가지로 무료 디자인 이용 가능성 역시 포함하여 작성할 예정</a:t>
            </a: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C06DE979-3A57-409F-8688-0EE88126E811}"/>
              </a:ext>
            </a:extLst>
          </p:cNvPr>
          <p:cNvSpPr/>
          <p:nvPr/>
        </p:nvSpPr>
        <p:spPr>
          <a:xfrm>
            <a:off x="250884" y="4442188"/>
            <a:ext cx="359127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이벤트 처리 부분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12CC4C-4B13-4D3F-9A16-5F23A0DCAC49}"/>
              </a:ext>
            </a:extLst>
          </p:cNvPr>
          <p:cNvSpPr txBox="1"/>
          <p:nvPr/>
        </p:nvSpPr>
        <p:spPr>
          <a:xfrm>
            <a:off x="250884" y="5158303"/>
            <a:ext cx="11644704" cy="70788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이벤트 처리가 필요한 기능적인 부분은 전부 구현되어 있는 상태</a:t>
            </a: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  <a:p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디자인 부분의 개선사항이 완료되는 대로 실제 게임에 적용하여 게임의 완성도를 높일 예정</a:t>
            </a: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CAB55D-9175-4347-B908-8A16CC2250D4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14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617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13741033-E487-4292-A249-B916E53B9B61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5.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기타 내용 및 마무리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C9570CF-3AC7-4485-BEAA-70D6CC76A717}"/>
              </a:ext>
            </a:extLst>
          </p:cNvPr>
          <p:cNvSpPr/>
          <p:nvPr/>
        </p:nvSpPr>
        <p:spPr>
          <a:xfrm>
            <a:off x="250885" y="613824"/>
            <a:ext cx="359127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멘토링 피드백 일부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2B512-9C59-4E4E-8EB9-7AC03697DE51}"/>
              </a:ext>
            </a:extLst>
          </p:cNvPr>
          <p:cNvSpPr txBox="1"/>
          <p:nvPr/>
        </p:nvSpPr>
        <p:spPr>
          <a:xfrm>
            <a:off x="250885" y="1330141"/>
            <a:ext cx="11644704" cy="506799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Q.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게임 특성 상 많은 양의 디자인이 사용되게 됩니다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저희는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4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인의 프로그래밍 담당과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1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명의 디자인 담당 인원들로 구성이 이루어져 진행이 되고 있습니다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디자인 작업의 인원이 부족한 것도 겪고 있는 문제점 중 하나인데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실제 작업이 이루어지게 될 경우 이상적인 인원 비율에 대해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질문드립니다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endParaRPr lang="en-US" altLang="ko-KR" sz="20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A.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이상적인 것은 없다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예를 들어서 만드는 게임이 캐릭터가 없는 게임일 수도 있고 </a:t>
            </a:r>
            <a:r>
              <a:rPr lang="en-US" altLang="ko-KR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mmorpg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처럼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캐릭이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엄청 많은 게임이 있기 때문이다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하지만 기본 졸업 과제류의 게임 같은 경우 프로그래머 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2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디자이너가 직접해서 써야 한다고 한다면 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3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정도 된다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2:3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거기에 디자이너가 더 들어갈 수도 있다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게임을 냉정하게 보면 프로그램 개발을 하지만 컨텐츠이다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실질적으로 기능을 만들고 거기에 살을 붙이는 것은 디자인 혹은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기획쪽이다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또 생각을 해보면 뚱뚱한 사람 마른 사람을 만들고 싶을 때 프로그래머는 캐릭터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걸어가는거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하나를 만든다 하면 디자인 쪽은 뚱뚱한 사람 한 명 마른 사람 한 명을 만들어야 한다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여기서만 봐도 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1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대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2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가 된다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이 팀으로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봤을때는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4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명이 모여서 시작을 한 것 이기 때문에 디자인 쪽이 서포터 역할이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됬지만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게임이란 것은 외형적으로 드러나는 컨텐츠 이다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한마디로 디자인이 거의 대부분이다</a:t>
            </a:r>
            <a:r>
              <a:rPr lang="en-US" altLang="ko-KR" sz="14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극단적으로 이야기하면 디자이너가 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4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명이고 프로그래머가 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1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명인 것이 더 좋은 게임을 만들 수 있을 수 있다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더 양적으로 즐길 거리들이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많아지기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때문이다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결론적으로 인력 분배를 한다고 하면 아무리 많게 잡아도 전체 </a:t>
            </a:r>
            <a:r>
              <a:rPr lang="en-US" altLang="ko-KR" sz="14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10</a:t>
            </a:r>
            <a:r>
              <a:rPr lang="ko-KR" altLang="en-US" sz="14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명중에 많게 잡아도 프로그래머가 </a:t>
            </a:r>
            <a:r>
              <a:rPr lang="en-US" altLang="ko-KR" sz="14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3</a:t>
            </a:r>
            <a:r>
              <a:rPr lang="ko-KR" altLang="en-US" sz="14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이 넘기 힘들다</a:t>
            </a:r>
            <a:r>
              <a:rPr lang="en-US" altLang="ko-KR" sz="14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ex) 4:6, 3:7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정도 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3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명 프로그래머 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5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명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, 6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명 디자인 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1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명 기획 이런 식이다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예전에는 엔진부터 개발해야 하기 때문에 프로그래머 비율이 높았지만 지금은 엔진들이 다 갖춰줘 있기 때문에 프로그래머보단 디자인 쪽을 더 투입하는 편이다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93BD5-E0A5-4001-858D-2F46B9AD0D6A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15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5909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13741033-E487-4292-A249-B916E53B9B61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5.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기타 내용 및 마무리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C9570CF-3AC7-4485-BEAA-70D6CC76A717}"/>
              </a:ext>
            </a:extLst>
          </p:cNvPr>
          <p:cNvSpPr/>
          <p:nvPr/>
        </p:nvSpPr>
        <p:spPr>
          <a:xfrm>
            <a:off x="250885" y="613824"/>
            <a:ext cx="359127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멘토링 피드백 일부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2B512-9C59-4E4E-8EB9-7AC03697DE51}"/>
              </a:ext>
            </a:extLst>
          </p:cNvPr>
          <p:cNvSpPr txBox="1"/>
          <p:nvPr/>
        </p:nvSpPr>
        <p:spPr>
          <a:xfrm>
            <a:off x="250885" y="1330141"/>
            <a:ext cx="11644704" cy="472328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Q.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현재 게임 세이브는 가장 기본적인 </a:t>
            </a:r>
            <a:r>
              <a:rPr lang="en-US" altLang="ko-KR" sz="18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PlayerPrefs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기능을 이용하여 구현이 되고 있습니다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실제 현업에서 사용하기에는 *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r>
              <a:rPr lang="en-US" altLang="ko-KR" sz="18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plist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파일을 누구나 열어 조회와 수정이 이루어질 수 있기 때문에 보안성이 떨어지는 것으로 알고 있습니다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게임 데이터 저장 형식을 현업에서는 어떤 방식으로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관리하시는지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조언 부탁드립니다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endParaRPr lang="en-US" altLang="ko-KR" sz="20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A. </a:t>
            </a:r>
            <a:r>
              <a:rPr lang="en-US" altLang="ko-KR" sz="1400" kern="0" spc="0" dirty="0" err="1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Playerprefs</a:t>
            </a:r>
            <a:r>
              <a:rPr lang="en-US" altLang="ko-KR" sz="14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  <a:r>
              <a:rPr lang="ko-KR" altLang="en-US" sz="14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사용을 한다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en-US" altLang="ko-KR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Playerprefs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가 보안성이 떨어지긴 한다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아이폰은 괜찮지만 안드로이드는 직접 들어가서 바꿀 수 있다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하지만 많은 업체에서 사용을 한다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예를 들어 혼자서 싱글로 하는 게임들은 많이 사용한다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하지만 단순히 그냥 사용하지 않고 </a:t>
            </a:r>
            <a:r>
              <a:rPr lang="ko-KR" altLang="en-US" sz="14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암호화를 한번 하고 문자열로 저장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하는 방식으로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사용하는게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일반적이다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물론 암호화를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안하는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곳도 있다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그러나 대부분 요즘 나오는 게임들은 서버하고 연결을 한다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en-US" altLang="ko-KR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mmorpg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만 서버를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사용하는게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아니고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예를들어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캔디크러쉬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사가 같은 게임들도 서버와 연동을 한다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어떻게 연동을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하냐면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데이터만 서버에 저장을 한다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데이터를 로컬 단말기에 저장하는 것이 아니라 우리가 간단한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게임인데도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애플이든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안드로이드든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페이스북이든 시작할 때 로그인을 하는 식으로 한다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일반적인 웹게임은 소켓형식이나 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http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방식이 있는데 소켓형식은 아예 보안이 엄청 중요한 게임이면 게임과 서버가 하나되는 소켓형식을 쓰고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그렇게까지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필요가 없는 게임은 필요할 때 서버에서 불러오는 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http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방식을 많이 쓴다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정리하자면 간단하고 쉬운 게임들은 </a:t>
            </a:r>
            <a:r>
              <a:rPr lang="en-US" altLang="ko-KR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PlayerPrefs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를 많이 사용하고 </a:t>
            </a:r>
            <a:r>
              <a:rPr lang="ko-KR" altLang="en-US" sz="14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사용할때는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암호화를 해서 쓰는 식으로 한다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업체들은 서버와 연동하는 방식을 사용한다</a:t>
            </a:r>
            <a:r>
              <a:rPr lang="en-US" altLang="ko-KR" sz="14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14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라고 말할 수 있다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물론 다 그런다는 것은 아니다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376A2-A835-43BE-810F-A25CB08AB236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16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20996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13741033-E487-4292-A249-B916E53B9B61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5.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기타 내용 및 마무리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C9570CF-3AC7-4485-BEAA-70D6CC76A717}"/>
              </a:ext>
            </a:extLst>
          </p:cNvPr>
          <p:cNvSpPr/>
          <p:nvPr/>
        </p:nvSpPr>
        <p:spPr>
          <a:xfrm>
            <a:off x="250885" y="613824"/>
            <a:ext cx="359127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멘토링 피드백 일부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2B512-9C59-4E4E-8EB9-7AC03697DE51}"/>
              </a:ext>
            </a:extLst>
          </p:cNvPr>
          <p:cNvSpPr txBox="1"/>
          <p:nvPr/>
        </p:nvSpPr>
        <p:spPr>
          <a:xfrm>
            <a:off x="250885" y="1330141"/>
            <a:ext cx="11644704" cy="542013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 fontAlgn="base"/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Q.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Unity, Unreal Engine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등 개임 개발에 편의성을 더해주는 상용화 엔진들에 대한 사용을 많이 하는 느낌인데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프로젝트의 시작 중 고려사항에는 어떤 고려사항으로 어떤 엔진을 사용하게 되는지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사용하지 않는다면 그 이유는 무엇인지에 대해 조언을 구하고 싶습니다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endParaRPr lang="en-US" altLang="ko-KR" sz="20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A. </a:t>
            </a:r>
            <a:r>
              <a:rPr lang="ko-KR" altLang="en-US" sz="11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어떤 게임을 </a:t>
            </a:r>
            <a:r>
              <a:rPr lang="ko-KR" altLang="en-US" sz="1100" kern="0" spc="0" dirty="0" err="1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만드냐에</a:t>
            </a:r>
            <a:r>
              <a:rPr lang="ko-KR" altLang="en-US" sz="11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따라서 선택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을 하게 된다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Unreal Engine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은 때깔은 좋다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그러나 너무 어렵고 접근하기도 어렵게 만들어진다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옛날에는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Unreal Engine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이 </a:t>
            </a:r>
            <a:r>
              <a:rPr lang="ko-KR" altLang="en-US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독보적이였다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홍보 수단으로도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Unreal Engine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을 쓰면 좋았었다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1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옛날에는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Unreal Engine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의 독자적인 기술을 가지고 있다고 어필을 하면서 투자를 받는 경우도 있었다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1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그러나 요즘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Unreal Engine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을 쓰지 않는 이유는 단순히 어렵기 때문이다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endParaRPr lang="ko-KR" altLang="en-US" sz="11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어렵기 때문에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Unreal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을 잘 아는 사람을 </a:t>
            </a:r>
            <a:r>
              <a:rPr lang="ko-KR" altLang="en-US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뽑아내기가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어렵다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1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개발 난이도가 높다는 말은 나중에 </a:t>
            </a:r>
            <a:r>
              <a:rPr lang="ko-KR" altLang="en-US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유지보수할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때 문제가 생겼을 때 해결에 대한 부담이 생길 수 있다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1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1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요즘에는 </a:t>
            </a:r>
            <a:r>
              <a:rPr lang="en-US" altLang="ko-KR" sz="11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Unity </a:t>
            </a:r>
            <a:r>
              <a:rPr lang="ko-KR" altLang="en-US" sz="11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많이 쓰고 있다</a:t>
            </a:r>
            <a:r>
              <a:rPr lang="en-US" altLang="ko-KR" sz="11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1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물론 </a:t>
            </a:r>
            <a:r>
              <a:rPr lang="en-US" altLang="ko-KR" sz="11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Unreal</a:t>
            </a:r>
            <a:r>
              <a:rPr lang="ko-KR" altLang="en-US" sz="11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도 점점 쉬워지고 있긴 하다</a:t>
            </a:r>
            <a:r>
              <a:rPr lang="en-US" altLang="ko-KR" sz="11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100" kern="0" spc="0" dirty="0">
              <a:solidFill>
                <a:srgbClr val="C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ex) 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우리는 무조건 </a:t>
            </a:r>
            <a:r>
              <a:rPr lang="ko-KR" altLang="en-US" sz="1100" kern="0" dirty="0">
                <a:solidFill>
                  <a:srgbClr val="0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캐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릭터가 현실적이여야 해요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&gt; Unreal Engine</a:t>
            </a:r>
            <a:endParaRPr lang="ko-KR" altLang="en-US" sz="11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우리는 캐주얼 게임이요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&gt;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굳이 어려운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Unreal </a:t>
            </a:r>
            <a:r>
              <a:rPr lang="ko-KR" altLang="en-US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쓸필요가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없다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&gt; unity</a:t>
            </a:r>
            <a:endParaRPr lang="ko-KR" altLang="en-US" sz="11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타협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&gt; 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우리는 </a:t>
            </a:r>
            <a:r>
              <a:rPr lang="ko-KR" altLang="en-US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리얼을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강조해야 </a:t>
            </a:r>
            <a:r>
              <a:rPr lang="ko-KR" altLang="en-US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하는게임인데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Unreal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을 할 수 있는 사람이 없다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&gt; unity</a:t>
            </a:r>
            <a:endParaRPr lang="ko-KR" altLang="en-US" sz="11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Unreal Engine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을 해서 안 좋을 이유는 없다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1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옛날에는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unity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는 </a:t>
            </a:r>
            <a:r>
              <a:rPr lang="ko-KR" altLang="en-US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쉽게말하면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  <a:r>
              <a:rPr lang="en-US" altLang="ko-KR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c#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을 써서 한번 해석하고 가는 </a:t>
            </a:r>
            <a:r>
              <a:rPr lang="ko-KR" altLang="en-US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식이였다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한마디로 바로 </a:t>
            </a:r>
            <a:r>
              <a:rPr lang="en-US" altLang="ko-KR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cpu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가 처리하지 않고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한단계 해석하고 가는 </a:t>
            </a:r>
            <a:r>
              <a:rPr lang="ko-KR" altLang="en-US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식이였다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그래서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unity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가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unreal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보다 느렸었다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1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그러나 요즘에는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unity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가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il2cpp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라고 </a:t>
            </a:r>
            <a:r>
              <a:rPr lang="en-US" altLang="ko-KR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c#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으로 코딩을 해주지만 빌딩을 하면 </a:t>
            </a:r>
            <a:r>
              <a:rPr lang="en-US" altLang="ko-KR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c++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파일로 </a:t>
            </a:r>
            <a:r>
              <a:rPr lang="ko-KR" altLang="en-US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바꾸로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컴파일을 시키기 때문에 </a:t>
            </a:r>
            <a:r>
              <a:rPr lang="ko-KR" altLang="en-US" sz="11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성능 차이가 거의 나지 않는다</a:t>
            </a:r>
            <a:r>
              <a:rPr lang="en-US" altLang="ko-KR" sz="1100" kern="0" spc="0" dirty="0">
                <a:solidFill>
                  <a:srgbClr val="C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100" kern="0" spc="0" dirty="0">
              <a:solidFill>
                <a:srgbClr val="C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그래서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unity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와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unreal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은 기술적으로 우위에 있거나 때깔이 </a:t>
            </a:r>
            <a:r>
              <a:rPr lang="ko-KR" altLang="en-US" sz="1100" kern="0" spc="0" dirty="0" err="1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좋은거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 말고는 별로 차이가 없다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 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그래서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unreal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을 쓸 메리트도 없어 많이 쓰지 않는다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1100" kern="0" spc="0" dirty="0">
              <a:solidFill>
                <a:srgbClr val="000000"/>
              </a:solidFill>
              <a:effectLst/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AEA7E2-A27C-43A3-BC6F-960268C23850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17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2020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13741033-E487-4292-A249-B916E53B9B61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5.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기타 내용 및 마무리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C9570CF-3AC7-4485-BEAA-70D6CC76A717}"/>
              </a:ext>
            </a:extLst>
          </p:cNvPr>
          <p:cNvSpPr/>
          <p:nvPr/>
        </p:nvSpPr>
        <p:spPr>
          <a:xfrm>
            <a:off x="4621536" y="3043631"/>
            <a:ext cx="2948927" cy="770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시연 영상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AC31E7-826F-4795-845E-680E9B0858DE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18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6896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13741033-E487-4292-A249-B916E53B9B61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5.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기타 내용 및 마무리</a:t>
            </a:r>
          </a:p>
        </p:txBody>
      </p:sp>
      <p:pic>
        <p:nvPicPr>
          <p:cNvPr id="2" name="인공지능캡스톤디자인_2조_시연영상">
            <a:hlinkClick r:id="" action="ppaction://media"/>
            <a:extLst>
              <a:ext uri="{FF2B5EF4-FFF2-40B4-BE49-F238E27FC236}">
                <a16:creationId xmlns:a16="http://schemas.microsoft.com/office/drawing/2014/main" id="{366BF833-4F27-4004-90ED-F27037086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5478" y="536207"/>
            <a:ext cx="9281043" cy="5785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B8C554-3F38-481E-B7CC-85E4F876ED9F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19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777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90CC1-4E9D-4D71-8097-BC0FCA62583C}"/>
              </a:ext>
            </a:extLst>
          </p:cNvPr>
          <p:cNvSpPr txBox="1"/>
          <p:nvPr/>
        </p:nvSpPr>
        <p:spPr>
          <a:xfrm>
            <a:off x="3819328" y="122111"/>
            <a:ext cx="4553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Contents</a:t>
            </a:r>
            <a:endParaRPr lang="ko-KR" altLang="en-US" sz="54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1F1E8-8087-4FA4-BC33-BD63B8654243}"/>
              </a:ext>
            </a:extLst>
          </p:cNvPr>
          <p:cNvSpPr txBox="1"/>
          <p:nvPr/>
        </p:nvSpPr>
        <p:spPr>
          <a:xfrm>
            <a:off x="3819328" y="1398635"/>
            <a:ext cx="455333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1.Demo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버전 개발 및 발표 중점</a:t>
            </a:r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.....3</a:t>
            </a:r>
          </a:p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2.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프로젝트 개요</a:t>
            </a:r>
            <a:endParaRPr lang="en-US" altLang="ko-KR" sz="24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	2-1.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주제 선정</a:t>
            </a:r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....................4</a:t>
            </a:r>
          </a:p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	2-2.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작업 순서</a:t>
            </a:r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...................5</a:t>
            </a:r>
          </a:p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	2-3.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작업 사전 준비</a:t>
            </a:r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...........6</a:t>
            </a:r>
          </a:p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3.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프로젝트 진행</a:t>
            </a:r>
            <a:endParaRPr lang="en-US" altLang="ko-KR" sz="24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	3-1.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작업 분배</a:t>
            </a:r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....................7</a:t>
            </a:r>
          </a:p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	3-2.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시스템 구성</a:t>
            </a:r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................8</a:t>
            </a:r>
          </a:p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	3-3.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디자인</a:t>
            </a:r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/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음성</a:t>
            </a:r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..............12</a:t>
            </a:r>
          </a:p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4.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총평 및 개선사항</a:t>
            </a:r>
            <a:endParaRPr lang="en-US" altLang="ko-KR" sz="24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	4-1.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총평</a:t>
            </a:r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.........................13</a:t>
            </a:r>
          </a:p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	4-2.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이후 개선사항</a:t>
            </a:r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.........14</a:t>
            </a:r>
          </a:p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5.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기타 내용 및 마무리</a:t>
            </a:r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..................15</a:t>
            </a:r>
          </a:p>
        </p:txBody>
      </p:sp>
    </p:spTree>
    <p:extLst>
      <p:ext uri="{BB962C8B-B14F-4D97-AF65-F5344CB8AC3E}">
        <p14:creationId xmlns:p14="http://schemas.microsoft.com/office/powerpoint/2010/main" val="1664311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13741033-E487-4292-A249-B916E53B9B61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5.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기타 내용 및 마무리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C9570CF-3AC7-4485-BEAA-70D6CC76A717}"/>
              </a:ext>
            </a:extLst>
          </p:cNvPr>
          <p:cNvSpPr/>
          <p:nvPr/>
        </p:nvSpPr>
        <p:spPr>
          <a:xfrm>
            <a:off x="4621536" y="3043631"/>
            <a:ext cx="2948927" cy="770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Q&amp;A</a:t>
            </a:r>
            <a:endParaRPr lang="ko-KR" altLang="en-US" sz="36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07666-C221-4887-91C2-3D52F539D15F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20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2159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90CC1-4E9D-4D71-8097-BC0FCA62583C}"/>
              </a:ext>
            </a:extLst>
          </p:cNvPr>
          <p:cNvSpPr txBox="1"/>
          <p:nvPr/>
        </p:nvSpPr>
        <p:spPr>
          <a:xfrm>
            <a:off x="0" y="0"/>
            <a:ext cx="526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1. Demo</a:t>
            </a:r>
            <a:r>
              <a:rPr lang="ko-KR" altLang="en-US" sz="28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버전 개발 및 발표 중점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F381E9-BC6C-4434-9421-D3F99AF3C241}"/>
              </a:ext>
            </a:extLst>
          </p:cNvPr>
          <p:cNvSpPr txBox="1"/>
          <p:nvPr/>
        </p:nvSpPr>
        <p:spPr>
          <a:xfrm>
            <a:off x="2644999" y="1892517"/>
            <a:ext cx="6902001" cy="58477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기능의 재사용이 </a:t>
            </a:r>
            <a:r>
              <a:rPr lang="ko-KR" altLang="en-US" sz="3200">
                <a:latin typeface="메이플스토리" panose="02000300000000000000" pitchFamily="2" charset="-127"/>
                <a:ea typeface="메이플스토리" panose="02000300000000000000" pitchFamily="2" charset="-127"/>
              </a:rPr>
              <a:t>가능한 </a:t>
            </a:r>
            <a:r>
              <a:rPr lang="en-US" altLang="ko-KR" sz="32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Scripts </a:t>
            </a:r>
            <a:r>
              <a:rPr lang="ko-KR" altLang="en-US" sz="32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설계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546391-8989-4E44-B277-A7536B7013C1}"/>
              </a:ext>
            </a:extLst>
          </p:cNvPr>
          <p:cNvSpPr txBox="1"/>
          <p:nvPr/>
        </p:nvSpPr>
        <p:spPr>
          <a:xfrm>
            <a:off x="2644998" y="2763374"/>
            <a:ext cx="6902000" cy="58477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개발 비용의 최소화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6B83FF-B7F2-49D3-A6DB-37170E266532}"/>
              </a:ext>
            </a:extLst>
          </p:cNvPr>
          <p:cNvSpPr txBox="1"/>
          <p:nvPr/>
        </p:nvSpPr>
        <p:spPr>
          <a:xfrm>
            <a:off x="2644998" y="3634231"/>
            <a:ext cx="6902000" cy="58477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err="1">
                <a:latin typeface="메이플스토리" panose="02000300000000000000" pitchFamily="2" charset="-127"/>
                <a:ea typeface="메이플스토리" panose="02000300000000000000" pitchFamily="2" charset="-127"/>
              </a:rPr>
              <a:t>Github</a:t>
            </a:r>
            <a:r>
              <a:rPr lang="ko-KR" altLang="en-US" sz="32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를 통한 협업 개발 운용 가능성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176EC-9FFE-4ACD-A9E6-8C692C230490}"/>
              </a:ext>
            </a:extLst>
          </p:cNvPr>
          <p:cNvSpPr txBox="1"/>
          <p:nvPr/>
        </p:nvSpPr>
        <p:spPr>
          <a:xfrm>
            <a:off x="2645000" y="1021660"/>
            <a:ext cx="6902000" cy="58477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기능에 대한 오류 최소화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EF0CA8-0B8B-4D46-841C-375F8E78295A}"/>
              </a:ext>
            </a:extLst>
          </p:cNvPr>
          <p:cNvSpPr txBox="1"/>
          <p:nvPr/>
        </p:nvSpPr>
        <p:spPr>
          <a:xfrm>
            <a:off x="2644997" y="4505088"/>
            <a:ext cx="6902000" cy="58477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팀원의 역량을 파악한 효율적인 작업구성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C5FA67-450A-46A8-84A0-7F40DE451E6B}"/>
              </a:ext>
            </a:extLst>
          </p:cNvPr>
          <p:cNvSpPr txBox="1"/>
          <p:nvPr/>
        </p:nvSpPr>
        <p:spPr>
          <a:xfrm>
            <a:off x="458595" y="5588303"/>
            <a:ext cx="11274804" cy="1015663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프로젝트 전체 진행에는 기능에 대한 부분을 구현하는 것에 초점을 맞추고</a:t>
            </a: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, 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협업에 중점을 두어 오류 없이 정상적으로 동작하는 것에 맞추어 게임의 데모 버전을 제작하고</a:t>
            </a: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, </a:t>
            </a:r>
            <a:r>
              <a:rPr lang="ko-KR" altLang="en-US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최종 졸업작품 전시회에 부족한 부분을 보완하여 완성된 소프트웨어를 공급하는 것을 목적으로 한다</a:t>
            </a:r>
            <a:r>
              <a:rPr lang="en-US" altLang="ko-KR" sz="20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.</a:t>
            </a:r>
            <a:endParaRPr lang="ko-KR" altLang="en-US" sz="20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F42AAB-78C3-4353-A006-36CF754EF3A0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3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4662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90CC1-4E9D-4D71-8097-BC0FCA62583C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2-1.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주제 선정</a:t>
            </a:r>
          </a:p>
        </p:txBody>
      </p:sp>
      <p:pic>
        <p:nvPicPr>
          <p:cNvPr id="4" name="그림 3" descr="창문이(가) 표시된 사진&#10;&#10;자동 생성된 설명">
            <a:extLst>
              <a:ext uri="{FF2B5EF4-FFF2-40B4-BE49-F238E27FC236}">
                <a16:creationId xmlns:a16="http://schemas.microsoft.com/office/drawing/2014/main" id="{3CFE6F13-C665-40A7-B7AC-1C16A408F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89" y="552049"/>
            <a:ext cx="7859222" cy="2876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AE1E9954-D373-40E6-960F-546DB13E8CC3}"/>
              </a:ext>
            </a:extLst>
          </p:cNvPr>
          <p:cNvSpPr/>
          <p:nvPr/>
        </p:nvSpPr>
        <p:spPr>
          <a:xfrm>
            <a:off x="413628" y="3990591"/>
            <a:ext cx="221469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학교 폭력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FA719D5D-40D2-4EDD-9079-8481354C452C}"/>
              </a:ext>
            </a:extLst>
          </p:cNvPr>
          <p:cNvSpPr/>
          <p:nvPr/>
        </p:nvSpPr>
        <p:spPr>
          <a:xfrm>
            <a:off x="413628" y="5265716"/>
            <a:ext cx="221469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스토리</a:t>
            </a:r>
          </a:p>
        </p:txBody>
      </p:sp>
      <p:cxnSp>
        <p:nvCxnSpPr>
          <p:cNvPr id="9" name="연결선: 꺾임 8">
            <a:extLst>
              <a:ext uri="{FF2B5EF4-FFF2-40B4-BE49-F238E27FC236}">
                <a16:creationId xmlns:a16="http://schemas.microsoft.com/office/drawing/2014/main" id="{944B9BB7-A4B7-44FB-ACD1-E7FE1059472C}"/>
              </a:ext>
            </a:extLst>
          </p:cNvPr>
          <p:cNvCxnSpPr>
            <a:cxnSpLocks/>
            <a:stCxn id="5" idx="3"/>
            <a:endCxn id="14" idx="1"/>
          </p:cNvCxnSpPr>
          <p:nvPr/>
        </p:nvCxnSpPr>
        <p:spPr>
          <a:xfrm>
            <a:off x="2628321" y="4510709"/>
            <a:ext cx="716090" cy="63174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연결선: 꺾임 10">
            <a:extLst>
              <a:ext uri="{FF2B5EF4-FFF2-40B4-BE49-F238E27FC236}">
                <a16:creationId xmlns:a16="http://schemas.microsoft.com/office/drawing/2014/main" id="{6D5CD77D-E2BE-4A42-8BFE-DD5750DA1DAE}"/>
              </a:ext>
            </a:extLst>
          </p:cNvPr>
          <p:cNvCxnSpPr>
            <a:cxnSpLocks/>
            <a:stCxn id="6" idx="3"/>
            <a:endCxn id="14" idx="1"/>
          </p:cNvCxnSpPr>
          <p:nvPr/>
        </p:nvCxnSpPr>
        <p:spPr>
          <a:xfrm flipV="1">
            <a:off x="2628321" y="5142451"/>
            <a:ext cx="716090" cy="64338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75F2B4B6-2D22-4093-A722-37C4E4882EBD}"/>
              </a:ext>
            </a:extLst>
          </p:cNvPr>
          <p:cNvSpPr/>
          <p:nvPr/>
        </p:nvSpPr>
        <p:spPr>
          <a:xfrm>
            <a:off x="3344411" y="4622333"/>
            <a:ext cx="8165284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어두운 분위기 </a:t>
            </a:r>
            <a:r>
              <a:rPr lang="en-US" altLang="ko-KR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/ </a:t>
            </a:r>
            <a:r>
              <a:rPr lang="ko-KR" altLang="en-US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어드벤처 형식 </a:t>
            </a:r>
            <a:r>
              <a:rPr lang="en-US" altLang="ko-KR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/ </a:t>
            </a:r>
            <a:r>
              <a:rPr lang="ko-KR" altLang="en-US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상징적 디자인</a:t>
            </a:r>
            <a:r>
              <a:rPr lang="en-US" altLang="ko-KR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 </a:t>
            </a:r>
            <a:endParaRPr lang="ko-KR" altLang="en-US" sz="32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0F234-2138-4367-A29B-F60E5B83157A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4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950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90CC1-4E9D-4D71-8097-BC0FCA62583C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2-2.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작업 순서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DCC98E4-4813-46BA-A75F-A4E57CF95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8" y="758479"/>
            <a:ext cx="2236043" cy="2236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E56AD43-07E7-463C-8D70-0F8366BE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63" y="4115286"/>
            <a:ext cx="6894674" cy="1999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26316CCC-B08F-45F4-B12A-9D699E80985B}"/>
              </a:ext>
            </a:extLst>
          </p:cNvPr>
          <p:cNvSpPr/>
          <p:nvPr/>
        </p:nvSpPr>
        <p:spPr>
          <a:xfrm>
            <a:off x="666548" y="3127000"/>
            <a:ext cx="2236043" cy="3413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스토리</a:t>
            </a:r>
            <a:r>
              <a:rPr lang="en-US" altLang="ko-KR" sz="16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/</a:t>
            </a:r>
            <a:r>
              <a:rPr lang="ko-KR" altLang="en-US" sz="16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동선 스케치 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A50A8377-E011-4D32-BF8A-40A77FC0DF1B}"/>
              </a:ext>
            </a:extLst>
          </p:cNvPr>
          <p:cNvSpPr/>
          <p:nvPr/>
        </p:nvSpPr>
        <p:spPr>
          <a:xfrm>
            <a:off x="4660437" y="6247267"/>
            <a:ext cx="2871125" cy="4383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전체 </a:t>
            </a:r>
            <a:r>
              <a:rPr lang="ko-KR" altLang="en-US" sz="2000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맵의</a:t>
            </a:r>
            <a:r>
              <a:rPr lang="ko-KR" altLang="en-US" sz="20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배치 및 구체화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A5ADA69F-4E11-4E0C-9488-379DA33384E8}"/>
              </a:ext>
            </a:extLst>
          </p:cNvPr>
          <p:cNvSpPr/>
          <p:nvPr/>
        </p:nvSpPr>
        <p:spPr>
          <a:xfrm>
            <a:off x="4660437" y="3126999"/>
            <a:ext cx="2236043" cy="3413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제약조건</a:t>
            </a:r>
            <a:r>
              <a:rPr lang="en-US" altLang="ko-KR" sz="16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/</a:t>
            </a:r>
            <a:r>
              <a:rPr lang="ko-KR" altLang="en-US" sz="16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컨셉 설정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D94D897F-1105-4147-B89B-246947BA9B2C}"/>
              </a:ext>
            </a:extLst>
          </p:cNvPr>
          <p:cNvSpPr/>
          <p:nvPr/>
        </p:nvSpPr>
        <p:spPr>
          <a:xfrm>
            <a:off x="4660436" y="2074083"/>
            <a:ext cx="2236043" cy="8397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1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플레이어 이동 제약</a:t>
            </a:r>
            <a:endParaRPr lang="en-US" altLang="ko-KR" sz="12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1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플레이어 </a:t>
            </a:r>
            <a:r>
              <a:rPr lang="en-US" altLang="ko-KR" sz="1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HP </a:t>
            </a:r>
            <a:r>
              <a:rPr lang="ko-KR" altLang="en-US" sz="1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감소</a:t>
            </a:r>
            <a:endParaRPr lang="en-US" altLang="ko-KR" sz="12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1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고정</a:t>
            </a:r>
            <a:r>
              <a:rPr lang="en-US" altLang="ko-KR" sz="1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/</a:t>
            </a:r>
            <a:r>
              <a:rPr lang="ko-KR" altLang="en-US" sz="1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이동형</a:t>
            </a:r>
            <a:endParaRPr lang="en-US" altLang="ko-KR" sz="12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1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모티브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6B95D35A-AC7A-401F-AE0A-0B73E6BC3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36" y="742861"/>
            <a:ext cx="2236043" cy="1118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6371FBB4-2BC0-4372-8B76-F347655B979A}"/>
              </a:ext>
            </a:extLst>
          </p:cNvPr>
          <p:cNvSpPr/>
          <p:nvPr/>
        </p:nvSpPr>
        <p:spPr>
          <a:xfrm>
            <a:off x="8654326" y="3126999"/>
            <a:ext cx="2236043" cy="3413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디자인 요청 </a:t>
            </a:r>
            <a:r>
              <a:rPr lang="en-US" altLang="ko-KR" sz="16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/ </a:t>
            </a:r>
            <a:r>
              <a:rPr lang="ko-KR" altLang="en-US" sz="16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코드 작성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A575AF4F-2495-4580-B5CA-B23BD8988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84" y="742861"/>
            <a:ext cx="1517424" cy="2251661"/>
          </a:xfrm>
          <a:prstGeom prst="rect">
            <a:avLst/>
          </a:prstGeom>
        </p:spPr>
      </p:pic>
      <p:pic>
        <p:nvPicPr>
          <p:cNvPr id="30" name="그림 29" descr="텍스트이(가) 표시된 사진&#10;&#10;자동 생성된 설명">
            <a:extLst>
              <a:ext uri="{FF2B5EF4-FFF2-40B4-BE49-F238E27FC236}">
                <a16:creationId xmlns:a16="http://schemas.microsoft.com/office/drawing/2014/main" id="{2D4CCA86-6D40-4F3E-BCDA-5F5290692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76" y="742861"/>
            <a:ext cx="1770568" cy="2236043"/>
          </a:xfrm>
          <a:prstGeom prst="rect">
            <a:avLst/>
          </a:prstGeom>
        </p:spPr>
      </p:pic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3BF24965-6338-4FFC-B488-237323BED8CE}"/>
              </a:ext>
            </a:extLst>
          </p:cNvPr>
          <p:cNvCxnSpPr>
            <a:cxnSpLocks/>
          </p:cNvCxnSpPr>
          <p:nvPr/>
        </p:nvCxnSpPr>
        <p:spPr>
          <a:xfrm>
            <a:off x="3587660" y="2046282"/>
            <a:ext cx="57509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519FCCA3-F08E-48C6-B6E6-AB685A8ACD76}"/>
              </a:ext>
            </a:extLst>
          </p:cNvPr>
          <p:cNvCxnSpPr>
            <a:cxnSpLocks/>
          </p:cNvCxnSpPr>
          <p:nvPr/>
        </p:nvCxnSpPr>
        <p:spPr>
          <a:xfrm>
            <a:off x="7313771" y="2046282"/>
            <a:ext cx="57509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3A0B7BCC-1EAA-432B-8F22-B93132A72569}"/>
              </a:ext>
            </a:extLst>
          </p:cNvPr>
          <p:cNvCxnSpPr>
            <a:cxnSpLocks/>
          </p:cNvCxnSpPr>
          <p:nvPr/>
        </p:nvCxnSpPr>
        <p:spPr>
          <a:xfrm flipH="1">
            <a:off x="9288489" y="3600843"/>
            <a:ext cx="459519" cy="3774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FD9978F-3ECE-4A6C-B2FC-7EE48FCC00EE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5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5427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90CC1-4E9D-4D71-8097-BC0FCA62583C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2-3.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작업 사전 준비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AE1E9954-D373-40E6-960F-546DB13E8CC3}"/>
              </a:ext>
            </a:extLst>
          </p:cNvPr>
          <p:cNvSpPr/>
          <p:nvPr/>
        </p:nvSpPr>
        <p:spPr>
          <a:xfrm>
            <a:off x="416539" y="996195"/>
            <a:ext cx="221469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작업 효율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75F2B4B6-2D22-4093-A722-37C4E4882EBD}"/>
              </a:ext>
            </a:extLst>
          </p:cNvPr>
          <p:cNvSpPr/>
          <p:nvPr/>
        </p:nvSpPr>
        <p:spPr>
          <a:xfrm>
            <a:off x="3126297" y="996194"/>
            <a:ext cx="864916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처음 사용해보는 엔진</a:t>
            </a:r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, </a:t>
            </a:r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스크립트형 코드의 접근성</a:t>
            </a:r>
            <a:endParaRPr lang="en-US" altLang="ko-KR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algn="ctr"/>
            <a:r>
              <a:rPr lang="en-US" altLang="ko-KR" sz="24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= Unity </a:t>
            </a:r>
            <a:r>
              <a:rPr lang="ko-KR" altLang="en-US" sz="24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엔진 사용</a:t>
            </a:r>
            <a:r>
              <a:rPr lang="en-US" altLang="ko-KR" sz="24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  <a:endParaRPr lang="ko-KR" altLang="en-US" sz="2400" dirty="0">
              <a:solidFill>
                <a:schemeClr val="accent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996E84F0-FDD9-46C2-BD4A-5A4FA4E6F3F1}"/>
              </a:ext>
            </a:extLst>
          </p:cNvPr>
          <p:cNvSpPr/>
          <p:nvPr/>
        </p:nvSpPr>
        <p:spPr>
          <a:xfrm>
            <a:off x="448582" y="2411569"/>
            <a:ext cx="221469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비용의 최적화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F6E97389-6532-4F10-87F7-EE98AD9E97B4}"/>
              </a:ext>
            </a:extLst>
          </p:cNvPr>
          <p:cNvSpPr/>
          <p:nvPr/>
        </p:nvSpPr>
        <p:spPr>
          <a:xfrm>
            <a:off x="3126297" y="2411569"/>
            <a:ext cx="864916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스토리를 풀어내기 위한 맞춤형 디자인</a:t>
            </a:r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필요 </a:t>
            </a:r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-&gt;</a:t>
            </a:r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의뢰</a:t>
            </a:r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/</a:t>
            </a:r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제작 방식</a:t>
            </a:r>
            <a:endParaRPr lang="en-US" altLang="ko-KR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algn="ctr"/>
            <a:r>
              <a:rPr lang="en-US" altLang="ko-KR" sz="24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= </a:t>
            </a:r>
            <a:r>
              <a:rPr lang="ko-KR" altLang="en-US" sz="24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지인 의뢰를 통한 비용 절감</a:t>
            </a:r>
            <a:endParaRPr lang="en-US" altLang="ko-KR" sz="2400" dirty="0">
              <a:solidFill>
                <a:schemeClr val="accent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0AA32B3D-AB66-4FAA-9705-6A74FC42A42B}"/>
              </a:ext>
            </a:extLst>
          </p:cNvPr>
          <p:cNvSpPr/>
          <p:nvPr/>
        </p:nvSpPr>
        <p:spPr>
          <a:xfrm>
            <a:off x="416538" y="3826943"/>
            <a:ext cx="221469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협업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7970199-BFB8-4EAB-B9B3-E6DEFC54225F}"/>
              </a:ext>
            </a:extLst>
          </p:cNvPr>
          <p:cNvSpPr/>
          <p:nvPr/>
        </p:nvSpPr>
        <p:spPr>
          <a:xfrm>
            <a:off x="3126297" y="3826942"/>
            <a:ext cx="864916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비대면</a:t>
            </a:r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권장 </a:t>
            </a:r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/ </a:t>
            </a:r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팀원의 작업 지역 </a:t>
            </a:r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/ </a:t>
            </a:r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버전 관리</a:t>
            </a:r>
            <a:endParaRPr lang="en-US" altLang="ko-KR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algn="ctr"/>
            <a:r>
              <a:rPr lang="en-US" altLang="ko-KR" sz="24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= </a:t>
            </a:r>
            <a:r>
              <a:rPr lang="en-US" altLang="ko-KR" sz="2400" dirty="0" err="1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Github</a:t>
            </a:r>
            <a:r>
              <a:rPr lang="en-US" altLang="ko-KR" sz="24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  <a:r>
              <a:rPr lang="ko-KR" altLang="en-US" sz="24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운용</a:t>
            </a:r>
            <a:endParaRPr lang="en-US" altLang="ko-KR" sz="2400" dirty="0">
              <a:solidFill>
                <a:schemeClr val="accent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EC6FC366-5766-42AF-9292-7CA374E5AACC}"/>
              </a:ext>
            </a:extLst>
          </p:cNvPr>
          <p:cNvSpPr/>
          <p:nvPr/>
        </p:nvSpPr>
        <p:spPr>
          <a:xfrm>
            <a:off x="416537" y="5140352"/>
            <a:ext cx="221469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재사용성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64480D49-E6C4-43FA-86FE-389EABA08CE2}"/>
              </a:ext>
            </a:extLst>
          </p:cNvPr>
          <p:cNvSpPr/>
          <p:nvPr/>
        </p:nvSpPr>
        <p:spPr>
          <a:xfrm>
            <a:off x="3126297" y="5140352"/>
            <a:ext cx="864916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반복적인 기능 다수 사용 </a:t>
            </a:r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, </a:t>
            </a:r>
            <a:r>
              <a:rPr lang="ko-KR" altLang="en-US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비슷한 기능을 하는 객체의 생성</a:t>
            </a:r>
            <a:endParaRPr lang="en-US" altLang="ko-KR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algn="ctr"/>
            <a:r>
              <a:rPr lang="en-US" altLang="ko-KR" sz="24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= Prefab </a:t>
            </a:r>
            <a:r>
              <a:rPr lang="ko-KR" altLang="en-US" sz="2400" dirty="0">
                <a:solidFill>
                  <a:schemeClr val="accent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기능 적극 활용 및 코드 작성 시 고려사항</a:t>
            </a:r>
            <a:endParaRPr lang="en-US" altLang="ko-KR" sz="2400" dirty="0">
              <a:solidFill>
                <a:schemeClr val="accent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27AFD-3D7D-4718-942C-598F87EAC9DE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6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5008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90CC1-4E9D-4D71-8097-BC0FCA62583C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3-1.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작업 분배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07A6D78-0C61-4D86-BDA6-65AB3073B6C1}"/>
              </a:ext>
            </a:extLst>
          </p:cNvPr>
          <p:cNvSpPr/>
          <p:nvPr/>
        </p:nvSpPr>
        <p:spPr>
          <a:xfrm>
            <a:off x="416539" y="1976871"/>
            <a:ext cx="221469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고원지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78D9FA37-B335-456E-9F6B-EE1BC5152BAC}"/>
              </a:ext>
            </a:extLst>
          </p:cNvPr>
          <p:cNvSpPr/>
          <p:nvPr/>
        </p:nvSpPr>
        <p:spPr>
          <a:xfrm>
            <a:off x="3010307" y="1976870"/>
            <a:ext cx="6171386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Player </a:t>
            </a:r>
            <a:r>
              <a:rPr lang="ko-KR" altLang="en-US" sz="1400" b="1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관련 작업 담당</a:t>
            </a:r>
            <a:endParaRPr lang="en-US" altLang="ko-KR" sz="1400" b="1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-Player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에 들어가는 전반적인 조작</a:t>
            </a:r>
            <a:endParaRPr lang="en-US" altLang="ko-KR" sz="1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-Player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상호작용에 대한 처리</a:t>
            </a:r>
            <a:endParaRPr lang="en-US" altLang="ko-KR" sz="1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전체 게임 컨셉 및 스토리</a:t>
            </a:r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설정에 대한 부분 정리 및 발표 </a:t>
            </a:r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/ 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회의 진행 담당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EE7F39E1-3F76-462C-A8FB-C61DECF02067}"/>
              </a:ext>
            </a:extLst>
          </p:cNvPr>
          <p:cNvSpPr/>
          <p:nvPr/>
        </p:nvSpPr>
        <p:spPr>
          <a:xfrm>
            <a:off x="448582" y="3130892"/>
            <a:ext cx="221469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주용우</a:t>
            </a:r>
            <a:endParaRPr lang="ko-KR" altLang="en-US" sz="32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A84F1A41-D4D4-4A43-BFD1-2F3C3A4529F8}"/>
              </a:ext>
            </a:extLst>
          </p:cNvPr>
          <p:cNvSpPr/>
          <p:nvPr/>
        </p:nvSpPr>
        <p:spPr>
          <a:xfrm>
            <a:off x="3010307" y="3130892"/>
            <a:ext cx="6171386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Map/Object </a:t>
            </a:r>
            <a:r>
              <a:rPr lang="ko-KR" altLang="en-US" sz="1400" b="1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관련 작업 담당</a:t>
            </a:r>
            <a:endParaRPr lang="en-US" altLang="ko-KR" sz="1400" b="1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-Object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에 대한 특성에 따른 </a:t>
            </a:r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Prefab 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코드 작성</a:t>
            </a:r>
            <a:endParaRPr lang="en-US" altLang="ko-KR" sz="1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각종 변수 중 시야에 반영해야 하는 부분을 </a:t>
            </a:r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UI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로 작성</a:t>
            </a:r>
            <a:endParaRPr lang="en-US" altLang="ko-KR" sz="1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전체 게임 컨셉 및 스토리</a:t>
            </a:r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설정에 대한 부분 디자인 협업</a:t>
            </a:r>
            <a:endParaRPr lang="en-US" altLang="ko-KR" sz="1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2709A0E7-85D9-4568-BB54-86D423D286A0}"/>
              </a:ext>
            </a:extLst>
          </p:cNvPr>
          <p:cNvSpPr/>
          <p:nvPr/>
        </p:nvSpPr>
        <p:spPr>
          <a:xfrm>
            <a:off x="416538" y="4284913"/>
            <a:ext cx="221469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김민기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F7FA3371-7AAD-40E1-BDFD-5B6D6868B2DD}"/>
              </a:ext>
            </a:extLst>
          </p:cNvPr>
          <p:cNvSpPr/>
          <p:nvPr/>
        </p:nvSpPr>
        <p:spPr>
          <a:xfrm>
            <a:off x="3010307" y="4284912"/>
            <a:ext cx="6171386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Monster </a:t>
            </a:r>
            <a:r>
              <a:rPr lang="ko-KR" altLang="en-US" sz="1400" b="1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관련 작업 담당</a:t>
            </a:r>
            <a:endParaRPr lang="en-US" altLang="ko-KR" sz="1400" b="1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각 </a:t>
            </a:r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Monster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의 설정에 맞춘 기능이 들어간 </a:t>
            </a:r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Prefab 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코드 작성</a:t>
            </a:r>
            <a:endParaRPr lang="en-US" altLang="ko-KR" sz="1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완성된 디자인 </a:t>
            </a:r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Monster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에 적용</a:t>
            </a:r>
            <a:endParaRPr lang="en-US" altLang="ko-KR" sz="1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최종 결과물 </a:t>
            </a:r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TEST, 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오류 검출 및 수정 진행</a:t>
            </a:r>
            <a:endParaRPr lang="en-US" altLang="ko-KR" sz="1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9449E31D-24FD-4A3E-B11D-EF12CC10F728}"/>
              </a:ext>
            </a:extLst>
          </p:cNvPr>
          <p:cNvSpPr/>
          <p:nvPr/>
        </p:nvSpPr>
        <p:spPr>
          <a:xfrm>
            <a:off x="416537" y="5438932"/>
            <a:ext cx="221469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김연우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7E060980-484A-4331-B334-66A7F6392932}"/>
              </a:ext>
            </a:extLst>
          </p:cNvPr>
          <p:cNvSpPr/>
          <p:nvPr/>
        </p:nvSpPr>
        <p:spPr>
          <a:xfrm>
            <a:off x="3010307" y="5438932"/>
            <a:ext cx="6171386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Save </a:t>
            </a:r>
            <a:r>
              <a:rPr lang="ko-KR" altLang="en-US" sz="1400" b="1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관련 작업 담당</a:t>
            </a:r>
            <a:endParaRPr lang="en-US" altLang="ko-KR" sz="1400" b="1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-Save 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에 필요한 </a:t>
            </a:r>
            <a:r>
              <a:rPr lang="en-US" altLang="ko-KR" sz="1400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PlayerPrefs</a:t>
            </a:r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관련 기능 사용</a:t>
            </a:r>
            <a:endParaRPr lang="en-US" altLang="ko-KR" sz="1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-Save 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에 더 효율적인 </a:t>
            </a:r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json, DB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를 통한 구성 방식 탐색</a:t>
            </a:r>
            <a:endParaRPr lang="en-US" altLang="ko-KR" sz="1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-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최종 결과물 </a:t>
            </a:r>
            <a:r>
              <a:rPr lang="en-US" altLang="ko-KR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TEST, </a:t>
            </a:r>
            <a:r>
              <a:rPr lang="ko-KR" altLang="en-US" sz="1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오류 검출 및 수정 진행</a:t>
            </a:r>
            <a:endParaRPr lang="en-US" altLang="ko-KR" sz="1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9E4F59AD-7F15-442F-91A5-41EEADE665A5}"/>
              </a:ext>
            </a:extLst>
          </p:cNvPr>
          <p:cNvSpPr/>
          <p:nvPr/>
        </p:nvSpPr>
        <p:spPr>
          <a:xfrm>
            <a:off x="9508921" y="1976870"/>
            <a:ext cx="221469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25%</a:t>
            </a:r>
            <a:endParaRPr lang="ko-KR" altLang="en-US" sz="32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62D2B625-8C2A-4C38-8B7B-A39922E9271A}"/>
              </a:ext>
            </a:extLst>
          </p:cNvPr>
          <p:cNvSpPr/>
          <p:nvPr/>
        </p:nvSpPr>
        <p:spPr>
          <a:xfrm>
            <a:off x="9508921" y="3108088"/>
            <a:ext cx="221469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25%</a:t>
            </a:r>
            <a:endParaRPr lang="ko-KR" altLang="en-US" sz="32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C4CFC3B7-BE04-4442-92D1-39F0E5009948}"/>
              </a:ext>
            </a:extLst>
          </p:cNvPr>
          <p:cNvSpPr/>
          <p:nvPr/>
        </p:nvSpPr>
        <p:spPr>
          <a:xfrm>
            <a:off x="9508920" y="4284912"/>
            <a:ext cx="221469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25%</a:t>
            </a:r>
            <a:endParaRPr lang="ko-KR" altLang="en-US" sz="32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1558A4C7-24E1-4E74-8228-A624157D2DC4}"/>
              </a:ext>
            </a:extLst>
          </p:cNvPr>
          <p:cNvSpPr/>
          <p:nvPr/>
        </p:nvSpPr>
        <p:spPr>
          <a:xfrm>
            <a:off x="9508919" y="5438931"/>
            <a:ext cx="2214693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25%</a:t>
            </a:r>
            <a:endParaRPr lang="ko-KR" altLang="en-US" sz="32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47403EAA-6475-4E5D-A131-AC53ADBE9C0F}"/>
              </a:ext>
            </a:extLst>
          </p:cNvPr>
          <p:cNvSpPr/>
          <p:nvPr/>
        </p:nvSpPr>
        <p:spPr>
          <a:xfrm>
            <a:off x="396850" y="822850"/>
            <a:ext cx="11326762" cy="1040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작업 배분 중점 </a:t>
            </a:r>
            <a:r>
              <a:rPr lang="en-US" altLang="ko-KR" sz="28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: </a:t>
            </a:r>
            <a:r>
              <a:rPr lang="ko-KR" altLang="en-US" sz="28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비슷한 기능의 객체 </a:t>
            </a:r>
            <a:r>
              <a:rPr lang="en-US" altLang="ko-KR" sz="28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/ </a:t>
            </a:r>
            <a:r>
              <a:rPr lang="ko-KR" altLang="en-US" sz="28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구현 난이도에 따른 작업 분배 진행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A76B6E-A780-49F8-A063-A8B9627C5E39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7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592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52EFDC7-5143-459B-BFCD-478F2BA99E04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3-2.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시스템 구성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9D364CC-8E72-45F2-8361-6E0C65CB3F29}"/>
              </a:ext>
            </a:extLst>
          </p:cNvPr>
          <p:cNvSpPr/>
          <p:nvPr/>
        </p:nvSpPr>
        <p:spPr>
          <a:xfrm>
            <a:off x="240941" y="106191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u="sng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Player</a:t>
            </a:r>
            <a:endParaRPr lang="ko-KR" altLang="en-US" sz="2400" u="sng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CB6D1B1-FC34-4EBF-9A9B-B5A4A8A99439}"/>
              </a:ext>
            </a:extLst>
          </p:cNvPr>
          <p:cNvSpPr/>
          <p:nvPr/>
        </p:nvSpPr>
        <p:spPr>
          <a:xfrm>
            <a:off x="3534787" y="1061916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Moving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3B3F7767-B755-41C0-BC19-5FD0F0708597}"/>
              </a:ext>
            </a:extLst>
          </p:cNvPr>
          <p:cNvSpPr/>
          <p:nvPr/>
        </p:nvSpPr>
        <p:spPr>
          <a:xfrm>
            <a:off x="3534786" y="5617051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Animation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54CECF34-21B0-4B8F-A33B-CD77A880B0C7}"/>
              </a:ext>
            </a:extLst>
          </p:cNvPr>
          <p:cNvSpPr/>
          <p:nvPr/>
        </p:nvSpPr>
        <p:spPr>
          <a:xfrm>
            <a:off x="3534787" y="2583855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Action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9E1F134-F4A4-4CFE-B2C6-FE71AAEF2368}"/>
              </a:ext>
            </a:extLst>
          </p:cNvPr>
          <p:cNvSpPr/>
          <p:nvPr/>
        </p:nvSpPr>
        <p:spPr>
          <a:xfrm>
            <a:off x="6101823" y="1814996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Jump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081141EF-384E-4F7F-B838-EBE76A014D74}"/>
              </a:ext>
            </a:extLst>
          </p:cNvPr>
          <p:cNvSpPr/>
          <p:nvPr/>
        </p:nvSpPr>
        <p:spPr>
          <a:xfrm>
            <a:off x="6101822" y="2602163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Hit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4CA407-AAE6-4AB6-9D12-565F70355016}"/>
              </a:ext>
            </a:extLst>
          </p:cNvPr>
          <p:cNvSpPr/>
          <p:nvPr/>
        </p:nvSpPr>
        <p:spPr>
          <a:xfrm>
            <a:off x="6101821" y="3394572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Crouch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15" name="연결선: 꺾임 14">
            <a:extLst>
              <a:ext uri="{FF2B5EF4-FFF2-40B4-BE49-F238E27FC236}">
                <a16:creationId xmlns:a16="http://schemas.microsoft.com/office/drawing/2014/main" id="{34B9C5BE-A7DC-49C2-AA4C-B01401AF0A50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>
            <a:off x="5749480" y="2865934"/>
            <a:ext cx="352341" cy="8107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연결선: 꺾임 15">
            <a:extLst>
              <a:ext uri="{FF2B5EF4-FFF2-40B4-BE49-F238E27FC236}">
                <a16:creationId xmlns:a16="http://schemas.microsoft.com/office/drawing/2014/main" id="{E127507F-107E-4D93-87FB-10DA638F07FB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5749480" y="2097075"/>
            <a:ext cx="352343" cy="76885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연결선: 꺾임 18">
            <a:extLst>
              <a:ext uri="{FF2B5EF4-FFF2-40B4-BE49-F238E27FC236}">
                <a16:creationId xmlns:a16="http://schemas.microsoft.com/office/drawing/2014/main" id="{31B77E2B-F8D2-4D63-A528-5F0EF904727E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5749480" y="2865934"/>
            <a:ext cx="352342" cy="183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연결선: 꺾임 24">
            <a:extLst>
              <a:ext uri="{FF2B5EF4-FFF2-40B4-BE49-F238E27FC236}">
                <a16:creationId xmlns:a16="http://schemas.microsoft.com/office/drawing/2014/main" id="{D6D64A84-9D62-4191-9CC9-BCF99629B7D4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2455634" y="1343996"/>
            <a:ext cx="1079152" cy="455513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377C28E1-E937-482B-AC1F-4B87F7528F51}"/>
              </a:ext>
            </a:extLst>
          </p:cNvPr>
          <p:cNvSpPr/>
          <p:nvPr/>
        </p:nvSpPr>
        <p:spPr>
          <a:xfrm>
            <a:off x="3534787" y="4100453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InterAction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4A7CC197-2C0F-4BDF-92DD-97899D9FCF29}"/>
              </a:ext>
            </a:extLst>
          </p:cNvPr>
          <p:cNvSpPr/>
          <p:nvPr/>
        </p:nvSpPr>
        <p:spPr>
          <a:xfrm>
            <a:off x="6096000" y="106191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Run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BB983709-06E8-4047-BA8E-8B51D9A6A552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2455634" y="1343995"/>
            <a:ext cx="107915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7F60AC81-4E06-4961-A6DC-4C70C171AB85}"/>
              </a:ext>
            </a:extLst>
          </p:cNvPr>
          <p:cNvCxnSpPr>
            <a:cxnSpLocks/>
            <a:stCxn id="9" idx="3"/>
            <a:endCxn id="49" idx="1"/>
          </p:cNvCxnSpPr>
          <p:nvPr/>
        </p:nvCxnSpPr>
        <p:spPr>
          <a:xfrm>
            <a:off x="5749480" y="1343995"/>
            <a:ext cx="34652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연결선: 꺾임 57">
            <a:extLst>
              <a:ext uri="{FF2B5EF4-FFF2-40B4-BE49-F238E27FC236}">
                <a16:creationId xmlns:a16="http://schemas.microsoft.com/office/drawing/2014/main" id="{EA2F2CAD-49F4-4806-8A36-9EDD3C3C24B3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>
            <a:off x="2455634" y="1343996"/>
            <a:ext cx="1079153" cy="15219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연결선: 꺾임 60">
            <a:extLst>
              <a:ext uri="{FF2B5EF4-FFF2-40B4-BE49-F238E27FC236}">
                <a16:creationId xmlns:a16="http://schemas.microsoft.com/office/drawing/2014/main" id="{699C7E3D-6E87-46D4-9A75-AECD11D7533A}"/>
              </a:ext>
            </a:extLst>
          </p:cNvPr>
          <p:cNvCxnSpPr>
            <a:cxnSpLocks/>
            <a:stCxn id="8" idx="3"/>
            <a:endCxn id="35" idx="1"/>
          </p:cNvCxnSpPr>
          <p:nvPr/>
        </p:nvCxnSpPr>
        <p:spPr>
          <a:xfrm>
            <a:off x="2455634" y="1343996"/>
            <a:ext cx="1079153" cy="303853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사각형: 둥근 모서리 80">
            <a:extLst>
              <a:ext uri="{FF2B5EF4-FFF2-40B4-BE49-F238E27FC236}">
                <a16:creationId xmlns:a16="http://schemas.microsoft.com/office/drawing/2014/main" id="{14D2A01B-116F-4955-989D-25DF5FA23F09}"/>
              </a:ext>
            </a:extLst>
          </p:cNvPr>
          <p:cNvSpPr/>
          <p:nvPr/>
        </p:nvSpPr>
        <p:spPr>
          <a:xfrm>
            <a:off x="6096000" y="4100453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u="sng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Inventory</a:t>
            </a:r>
            <a:endParaRPr lang="ko-KR" altLang="en-US" sz="2400" u="sng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82" name="직선 화살표 연결선 81">
            <a:extLst>
              <a:ext uri="{FF2B5EF4-FFF2-40B4-BE49-F238E27FC236}">
                <a16:creationId xmlns:a16="http://schemas.microsoft.com/office/drawing/2014/main" id="{9BD3CE7D-E7B7-4549-AF76-63B37AED162F}"/>
              </a:ext>
            </a:extLst>
          </p:cNvPr>
          <p:cNvCxnSpPr>
            <a:cxnSpLocks/>
            <a:stCxn id="35" idx="3"/>
            <a:endCxn id="81" idx="1"/>
          </p:cNvCxnSpPr>
          <p:nvPr/>
        </p:nvCxnSpPr>
        <p:spPr>
          <a:xfrm>
            <a:off x="5749480" y="4382532"/>
            <a:ext cx="3465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연결선: 꺾임 84">
            <a:extLst>
              <a:ext uri="{FF2B5EF4-FFF2-40B4-BE49-F238E27FC236}">
                <a16:creationId xmlns:a16="http://schemas.microsoft.com/office/drawing/2014/main" id="{A04D712C-78B0-4CC5-B445-AE2990503B52}"/>
              </a:ext>
            </a:extLst>
          </p:cNvPr>
          <p:cNvCxnSpPr>
            <a:cxnSpLocks/>
            <a:stCxn id="49" idx="3"/>
            <a:endCxn id="10" idx="3"/>
          </p:cNvCxnSpPr>
          <p:nvPr/>
        </p:nvCxnSpPr>
        <p:spPr>
          <a:xfrm flipH="1">
            <a:off x="5749479" y="1343996"/>
            <a:ext cx="2561214" cy="4555134"/>
          </a:xfrm>
          <a:prstGeom prst="bentConnector3">
            <a:avLst>
              <a:gd name="adj1" fmla="val -892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연결선: 꺾임 86">
            <a:extLst>
              <a:ext uri="{FF2B5EF4-FFF2-40B4-BE49-F238E27FC236}">
                <a16:creationId xmlns:a16="http://schemas.microsoft.com/office/drawing/2014/main" id="{23F89127-3A25-4BE4-A909-C6D0569F47EE}"/>
              </a:ext>
            </a:extLst>
          </p:cNvPr>
          <p:cNvCxnSpPr>
            <a:cxnSpLocks/>
            <a:stCxn id="12" idx="3"/>
            <a:endCxn id="10" idx="3"/>
          </p:cNvCxnSpPr>
          <p:nvPr/>
        </p:nvCxnSpPr>
        <p:spPr>
          <a:xfrm flipH="1">
            <a:off x="5749479" y="2097075"/>
            <a:ext cx="2567037" cy="3802055"/>
          </a:xfrm>
          <a:prstGeom prst="bentConnector3">
            <a:avLst>
              <a:gd name="adj1" fmla="val -890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연결선: 꺾임 89">
            <a:extLst>
              <a:ext uri="{FF2B5EF4-FFF2-40B4-BE49-F238E27FC236}">
                <a16:creationId xmlns:a16="http://schemas.microsoft.com/office/drawing/2014/main" id="{4704693C-EE01-4F8E-B7C3-22E61C51BAC8}"/>
              </a:ext>
            </a:extLst>
          </p:cNvPr>
          <p:cNvCxnSpPr>
            <a:cxnSpLocks/>
            <a:stCxn id="13" idx="3"/>
            <a:endCxn id="10" idx="3"/>
          </p:cNvCxnSpPr>
          <p:nvPr/>
        </p:nvCxnSpPr>
        <p:spPr>
          <a:xfrm flipH="1">
            <a:off x="5749479" y="2884242"/>
            <a:ext cx="2567036" cy="3014888"/>
          </a:xfrm>
          <a:prstGeom prst="bentConnector3">
            <a:avLst>
              <a:gd name="adj1" fmla="val -890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연결선: 꺾임 92">
            <a:extLst>
              <a:ext uri="{FF2B5EF4-FFF2-40B4-BE49-F238E27FC236}">
                <a16:creationId xmlns:a16="http://schemas.microsoft.com/office/drawing/2014/main" id="{9F569E68-9279-4D98-9F68-2BAB11410AEF}"/>
              </a:ext>
            </a:extLst>
          </p:cNvPr>
          <p:cNvCxnSpPr>
            <a:cxnSpLocks/>
            <a:stCxn id="14" idx="3"/>
            <a:endCxn id="10" idx="3"/>
          </p:cNvCxnSpPr>
          <p:nvPr/>
        </p:nvCxnSpPr>
        <p:spPr>
          <a:xfrm flipH="1">
            <a:off x="5749479" y="3676651"/>
            <a:ext cx="2567035" cy="2222479"/>
          </a:xfrm>
          <a:prstGeom prst="bentConnector3">
            <a:avLst>
              <a:gd name="adj1" fmla="val -890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사각형: 둥근 모서리 101">
            <a:extLst>
              <a:ext uri="{FF2B5EF4-FFF2-40B4-BE49-F238E27FC236}">
                <a16:creationId xmlns:a16="http://schemas.microsoft.com/office/drawing/2014/main" id="{CBD9AFD2-0AB2-4018-B142-70AD985F40F7}"/>
              </a:ext>
            </a:extLst>
          </p:cNvPr>
          <p:cNvSpPr/>
          <p:nvPr/>
        </p:nvSpPr>
        <p:spPr>
          <a:xfrm>
            <a:off x="9518706" y="1061916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u="sng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Bar(</a:t>
            </a:r>
            <a:r>
              <a:rPr lang="en-US" altLang="ko-KR" sz="2400" u="sng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Sp</a:t>
            </a:r>
            <a:r>
              <a:rPr lang="en-US" altLang="ko-KR" sz="2400" u="sng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)</a:t>
            </a:r>
            <a:endParaRPr lang="ko-KR" altLang="en-US" sz="2400" u="sng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103" name="사각형: 둥근 모서리 102">
            <a:extLst>
              <a:ext uri="{FF2B5EF4-FFF2-40B4-BE49-F238E27FC236}">
                <a16:creationId xmlns:a16="http://schemas.microsoft.com/office/drawing/2014/main" id="{B5680326-C68D-4B26-A80B-A56E1A2AFCB4}"/>
              </a:ext>
            </a:extLst>
          </p:cNvPr>
          <p:cNvSpPr/>
          <p:nvPr/>
        </p:nvSpPr>
        <p:spPr>
          <a:xfrm>
            <a:off x="9518706" y="2602163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u="sng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Bar(Hp)</a:t>
            </a:r>
            <a:endParaRPr lang="ko-KR" altLang="en-US" sz="2400" u="sng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104" name="직선 화살표 연결선 103">
            <a:extLst>
              <a:ext uri="{FF2B5EF4-FFF2-40B4-BE49-F238E27FC236}">
                <a16:creationId xmlns:a16="http://schemas.microsoft.com/office/drawing/2014/main" id="{F1A6587C-F3D2-4F0E-B39A-2625D2B73C24}"/>
              </a:ext>
            </a:extLst>
          </p:cNvPr>
          <p:cNvCxnSpPr>
            <a:cxnSpLocks/>
            <a:stCxn id="49" idx="3"/>
            <a:endCxn id="102" idx="1"/>
          </p:cNvCxnSpPr>
          <p:nvPr/>
        </p:nvCxnSpPr>
        <p:spPr>
          <a:xfrm flipV="1">
            <a:off x="8310693" y="1343995"/>
            <a:ext cx="120801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화살표 연결선 108">
            <a:extLst>
              <a:ext uri="{FF2B5EF4-FFF2-40B4-BE49-F238E27FC236}">
                <a16:creationId xmlns:a16="http://schemas.microsoft.com/office/drawing/2014/main" id="{D0E9A9BD-0872-4C65-A748-FB2BC8BE07C8}"/>
              </a:ext>
            </a:extLst>
          </p:cNvPr>
          <p:cNvCxnSpPr>
            <a:cxnSpLocks/>
            <a:stCxn id="13" idx="3"/>
            <a:endCxn id="103" idx="1"/>
          </p:cNvCxnSpPr>
          <p:nvPr/>
        </p:nvCxnSpPr>
        <p:spPr>
          <a:xfrm>
            <a:off x="8316515" y="2884242"/>
            <a:ext cx="12021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051EE861-10E2-460C-AB37-D8378A128F07}"/>
              </a:ext>
            </a:extLst>
          </p:cNvPr>
          <p:cNvSpPr/>
          <p:nvPr/>
        </p:nvSpPr>
        <p:spPr>
          <a:xfrm>
            <a:off x="6096000" y="4806334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Event(</a:t>
            </a:r>
            <a:r>
              <a:rPr lang="en-US" altLang="ko-KR" sz="2400" dirty="0" err="1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CutS</a:t>
            </a:r>
            <a:r>
              <a:rPr lang="en-US" altLang="ko-KR" sz="24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)</a:t>
            </a:r>
            <a:endParaRPr lang="ko-KR" altLang="en-US" sz="2400" dirty="0">
              <a:solidFill>
                <a:srgbClr val="C00000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113" name="연결선: 꺾임 112">
            <a:extLst>
              <a:ext uri="{FF2B5EF4-FFF2-40B4-BE49-F238E27FC236}">
                <a16:creationId xmlns:a16="http://schemas.microsoft.com/office/drawing/2014/main" id="{3A476D03-CB35-40E3-95B0-3F878171AE80}"/>
              </a:ext>
            </a:extLst>
          </p:cNvPr>
          <p:cNvCxnSpPr>
            <a:cxnSpLocks/>
            <a:stCxn id="35" idx="3"/>
            <a:endCxn id="112" idx="1"/>
          </p:cNvCxnSpPr>
          <p:nvPr/>
        </p:nvCxnSpPr>
        <p:spPr>
          <a:xfrm>
            <a:off x="5749480" y="4382532"/>
            <a:ext cx="346520" cy="70588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7D01BCB-176A-4FB7-A183-334004E78FB8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8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4484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9D364CC-8E72-45F2-8361-6E0C65CB3F29}"/>
              </a:ext>
            </a:extLst>
          </p:cNvPr>
          <p:cNvSpPr/>
          <p:nvPr/>
        </p:nvSpPr>
        <p:spPr>
          <a:xfrm>
            <a:off x="659932" y="1343995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u="sng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GameManager</a:t>
            </a:r>
            <a:endParaRPr lang="ko-KR" altLang="en-US" sz="2000" u="sng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CB6D1B1-FC34-4EBF-9A9B-B5A4A8A99439}"/>
              </a:ext>
            </a:extLst>
          </p:cNvPr>
          <p:cNvSpPr/>
          <p:nvPr/>
        </p:nvSpPr>
        <p:spPr>
          <a:xfrm>
            <a:off x="3881307" y="953441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Save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E5DD66F3-4930-4CC2-9F9B-4BC0B786D3CC}"/>
              </a:ext>
            </a:extLst>
          </p:cNvPr>
          <p:cNvSpPr/>
          <p:nvPr/>
        </p:nvSpPr>
        <p:spPr>
          <a:xfrm>
            <a:off x="659929" y="4579889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u="sng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ScoreManager</a:t>
            </a:r>
            <a:endParaRPr lang="ko-KR" altLang="en-US" sz="2000" u="sng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F400D06B-8AE8-4AB3-9940-CB4DE7C21CF7}"/>
              </a:ext>
            </a:extLst>
          </p:cNvPr>
          <p:cNvSpPr/>
          <p:nvPr/>
        </p:nvSpPr>
        <p:spPr>
          <a:xfrm>
            <a:off x="659931" y="3188222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u="sng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SceneChanger</a:t>
            </a:r>
            <a:endParaRPr lang="ko-KR" altLang="en-US" sz="2000" u="sng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E87D9E34-E9BB-4AA3-A194-4DF4A64D5350}"/>
              </a:ext>
            </a:extLst>
          </p:cNvPr>
          <p:cNvSpPr/>
          <p:nvPr/>
        </p:nvSpPr>
        <p:spPr>
          <a:xfrm>
            <a:off x="6599340" y="173953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Load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3" name="연결선: 꺾임 2">
            <a:extLst>
              <a:ext uri="{FF2B5EF4-FFF2-40B4-BE49-F238E27FC236}">
                <a16:creationId xmlns:a16="http://schemas.microsoft.com/office/drawing/2014/main" id="{C210861E-4378-482F-AEC6-F6A0875B9CFA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2874625" y="1235520"/>
            <a:ext cx="1006682" cy="39055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연결선: 꺾임 31">
            <a:extLst>
              <a:ext uri="{FF2B5EF4-FFF2-40B4-BE49-F238E27FC236}">
                <a16:creationId xmlns:a16="http://schemas.microsoft.com/office/drawing/2014/main" id="{4A681434-7679-4226-A06A-CCD60AA1D29B}"/>
              </a:ext>
            </a:extLst>
          </p:cNvPr>
          <p:cNvCxnSpPr>
            <a:cxnSpLocks/>
            <a:stCxn id="8" idx="3"/>
            <a:endCxn id="38" idx="1"/>
          </p:cNvCxnSpPr>
          <p:nvPr/>
        </p:nvCxnSpPr>
        <p:spPr>
          <a:xfrm>
            <a:off x="2874625" y="1626074"/>
            <a:ext cx="1006682" cy="39554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F19D48D9-90D9-4C1E-80A5-741CB61B4CCF}"/>
              </a:ext>
            </a:extLst>
          </p:cNvPr>
          <p:cNvSpPr/>
          <p:nvPr/>
        </p:nvSpPr>
        <p:spPr>
          <a:xfrm>
            <a:off x="3881307" y="173953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Nownum.CK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1C909CBA-4A4A-40D1-9517-CD738AFAF4C1}"/>
              </a:ext>
            </a:extLst>
          </p:cNvPr>
          <p:cNvSpPr/>
          <p:nvPr/>
        </p:nvSpPr>
        <p:spPr>
          <a:xfrm>
            <a:off x="6599336" y="211833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Position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D497151B-1456-4FFB-8C00-F6F5FEA21535}"/>
              </a:ext>
            </a:extLst>
          </p:cNvPr>
          <p:cNvSpPr/>
          <p:nvPr/>
        </p:nvSpPr>
        <p:spPr>
          <a:xfrm>
            <a:off x="6599337" y="95890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Object(Str)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ABCE5A3A-593F-429D-B87A-CE9068B16B4D}"/>
              </a:ext>
            </a:extLst>
          </p:cNvPr>
          <p:cNvCxnSpPr>
            <a:cxnSpLocks/>
            <a:stCxn id="38" idx="3"/>
            <a:endCxn id="28" idx="1"/>
          </p:cNvCxnSpPr>
          <p:nvPr/>
        </p:nvCxnSpPr>
        <p:spPr>
          <a:xfrm>
            <a:off x="6096000" y="2021616"/>
            <a:ext cx="5033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BD2F92B6-2A38-4B18-8561-233FCD325EEF}"/>
              </a:ext>
            </a:extLst>
          </p:cNvPr>
          <p:cNvCxnSpPr>
            <a:cxnSpLocks/>
            <a:stCxn id="9" idx="3"/>
            <a:endCxn id="44" idx="1"/>
          </p:cNvCxnSpPr>
          <p:nvPr/>
        </p:nvCxnSpPr>
        <p:spPr>
          <a:xfrm>
            <a:off x="6096000" y="1235520"/>
            <a:ext cx="503337" cy="5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연결선: 꺾임 41">
            <a:extLst>
              <a:ext uri="{FF2B5EF4-FFF2-40B4-BE49-F238E27FC236}">
                <a16:creationId xmlns:a16="http://schemas.microsoft.com/office/drawing/2014/main" id="{915657BA-534A-4046-A66F-7C49471DF457}"/>
              </a:ext>
            </a:extLst>
          </p:cNvPr>
          <p:cNvCxnSpPr>
            <a:cxnSpLocks/>
            <a:stCxn id="9" idx="3"/>
            <a:endCxn id="43" idx="1"/>
          </p:cNvCxnSpPr>
          <p:nvPr/>
        </p:nvCxnSpPr>
        <p:spPr>
          <a:xfrm flipV="1">
            <a:off x="6096000" y="493912"/>
            <a:ext cx="503336" cy="74160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사각형: 둥근 모서리 58">
            <a:extLst>
              <a:ext uri="{FF2B5EF4-FFF2-40B4-BE49-F238E27FC236}">
                <a16:creationId xmlns:a16="http://schemas.microsoft.com/office/drawing/2014/main" id="{C10F95E1-3DDF-4811-8977-1C671C9175C6}"/>
              </a:ext>
            </a:extLst>
          </p:cNvPr>
          <p:cNvSpPr/>
          <p:nvPr/>
        </p:nvSpPr>
        <p:spPr>
          <a:xfrm>
            <a:off x="3881307" y="3188222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Nownum.Sd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60" name="직선 화살표 연결선 59">
            <a:extLst>
              <a:ext uri="{FF2B5EF4-FFF2-40B4-BE49-F238E27FC236}">
                <a16:creationId xmlns:a16="http://schemas.microsoft.com/office/drawing/2014/main" id="{6FAE43C2-77D4-4232-8D1B-76B385D761E6}"/>
              </a:ext>
            </a:extLst>
          </p:cNvPr>
          <p:cNvCxnSpPr>
            <a:cxnSpLocks/>
            <a:stCxn id="27" idx="3"/>
            <a:endCxn id="59" idx="1"/>
          </p:cNvCxnSpPr>
          <p:nvPr/>
        </p:nvCxnSpPr>
        <p:spPr>
          <a:xfrm>
            <a:off x="2874624" y="3470301"/>
            <a:ext cx="10066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id="{A07A5DDD-243E-4FC8-8879-1EAEAEB1BF21}"/>
              </a:ext>
            </a:extLst>
          </p:cNvPr>
          <p:cNvSpPr/>
          <p:nvPr/>
        </p:nvSpPr>
        <p:spPr>
          <a:xfrm>
            <a:off x="6599335" y="3188222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Start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65" name="직선 화살표 연결선 64">
            <a:extLst>
              <a:ext uri="{FF2B5EF4-FFF2-40B4-BE49-F238E27FC236}">
                <a16:creationId xmlns:a16="http://schemas.microsoft.com/office/drawing/2014/main" id="{4DE3EF17-81CE-4F01-9D60-6A41802594FB}"/>
              </a:ext>
            </a:extLst>
          </p:cNvPr>
          <p:cNvCxnSpPr>
            <a:cxnSpLocks/>
            <a:stCxn id="59" idx="3"/>
            <a:endCxn id="64" idx="1"/>
          </p:cNvCxnSpPr>
          <p:nvPr/>
        </p:nvCxnSpPr>
        <p:spPr>
          <a:xfrm>
            <a:off x="6096000" y="3470301"/>
            <a:ext cx="5033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8B3CA392-998F-45BD-8568-78DF7614A865}"/>
              </a:ext>
            </a:extLst>
          </p:cNvPr>
          <p:cNvCxnSpPr>
            <a:cxnSpLocks/>
            <a:stCxn id="59" idx="0"/>
            <a:endCxn id="38" idx="2"/>
          </p:cNvCxnSpPr>
          <p:nvPr/>
        </p:nvCxnSpPr>
        <p:spPr>
          <a:xfrm flipV="1">
            <a:off x="4988654" y="2303695"/>
            <a:ext cx="0" cy="884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id="{B466907C-F5D3-4DB6-A7CA-D9E06C5D4C87}"/>
              </a:ext>
            </a:extLst>
          </p:cNvPr>
          <p:cNvSpPr/>
          <p:nvPr/>
        </p:nvSpPr>
        <p:spPr>
          <a:xfrm>
            <a:off x="3881305" y="4189412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Text UI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7C80B329-9EE0-488F-A216-22AC89CC3970}"/>
              </a:ext>
            </a:extLst>
          </p:cNvPr>
          <p:cNvSpPr/>
          <p:nvPr/>
        </p:nvSpPr>
        <p:spPr>
          <a:xfrm>
            <a:off x="659929" y="597155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u="sng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Inventory</a:t>
            </a:r>
            <a:endParaRPr lang="ko-KR" altLang="en-US" sz="2400" u="sng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C6CE152A-4114-4025-8456-0992B5A8D3F2}"/>
              </a:ext>
            </a:extLst>
          </p:cNvPr>
          <p:cNvSpPr/>
          <p:nvPr/>
        </p:nvSpPr>
        <p:spPr>
          <a:xfrm>
            <a:off x="9318771" y="2463879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LoadScene</a:t>
            </a:r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()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75" name="연결선: 꺾임 74">
            <a:extLst>
              <a:ext uri="{FF2B5EF4-FFF2-40B4-BE49-F238E27FC236}">
                <a16:creationId xmlns:a16="http://schemas.microsoft.com/office/drawing/2014/main" id="{29ECFBF1-A936-4B7B-B051-F12E1E426932}"/>
              </a:ext>
            </a:extLst>
          </p:cNvPr>
          <p:cNvCxnSpPr>
            <a:cxnSpLocks/>
            <a:stCxn id="28" idx="3"/>
            <a:endCxn id="74" idx="1"/>
          </p:cNvCxnSpPr>
          <p:nvPr/>
        </p:nvCxnSpPr>
        <p:spPr>
          <a:xfrm>
            <a:off x="8814033" y="2021616"/>
            <a:ext cx="504738" cy="72434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연결선: 꺾임 77">
            <a:extLst>
              <a:ext uri="{FF2B5EF4-FFF2-40B4-BE49-F238E27FC236}">
                <a16:creationId xmlns:a16="http://schemas.microsoft.com/office/drawing/2014/main" id="{B49FF0FE-1F78-4C2E-BBE7-EBBBC58A22F5}"/>
              </a:ext>
            </a:extLst>
          </p:cNvPr>
          <p:cNvCxnSpPr>
            <a:cxnSpLocks/>
            <a:stCxn id="64" idx="3"/>
            <a:endCxn id="74" idx="1"/>
          </p:cNvCxnSpPr>
          <p:nvPr/>
        </p:nvCxnSpPr>
        <p:spPr>
          <a:xfrm flipV="1">
            <a:off x="8814028" y="2745958"/>
            <a:ext cx="504743" cy="72434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사각형: 둥근 모서리 82">
            <a:extLst>
              <a:ext uri="{FF2B5EF4-FFF2-40B4-BE49-F238E27FC236}">
                <a16:creationId xmlns:a16="http://schemas.microsoft.com/office/drawing/2014/main" id="{03A4CD7D-42E2-46C7-80B7-47F8D097F520}"/>
              </a:ext>
            </a:extLst>
          </p:cNvPr>
          <p:cNvSpPr/>
          <p:nvPr/>
        </p:nvSpPr>
        <p:spPr>
          <a:xfrm>
            <a:off x="3881305" y="497036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Count Obj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84" name="사각형: 둥근 모서리 83">
            <a:extLst>
              <a:ext uri="{FF2B5EF4-FFF2-40B4-BE49-F238E27FC236}">
                <a16:creationId xmlns:a16="http://schemas.microsoft.com/office/drawing/2014/main" id="{93831F0F-16B7-4001-9F97-F69F75E31489}"/>
              </a:ext>
            </a:extLst>
          </p:cNvPr>
          <p:cNvSpPr/>
          <p:nvPr/>
        </p:nvSpPr>
        <p:spPr>
          <a:xfrm>
            <a:off x="3881305" y="597155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u="sng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Invetory</a:t>
            </a:r>
            <a:r>
              <a:rPr lang="en-US" altLang="ko-KR" sz="2400" u="sng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UI</a:t>
            </a:r>
            <a:endParaRPr lang="ko-KR" altLang="en-US" sz="2400" u="sng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86" name="사각형: 둥근 모서리 85">
            <a:extLst>
              <a:ext uri="{FF2B5EF4-FFF2-40B4-BE49-F238E27FC236}">
                <a16:creationId xmlns:a16="http://schemas.microsoft.com/office/drawing/2014/main" id="{6780D12E-DD2E-49D2-83B0-31C6A3FA8D4A}"/>
              </a:ext>
            </a:extLst>
          </p:cNvPr>
          <p:cNvSpPr/>
          <p:nvPr/>
        </p:nvSpPr>
        <p:spPr>
          <a:xfrm>
            <a:off x="9318770" y="597155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Detail UI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88" name="연결선: 꺾임 87">
            <a:extLst>
              <a:ext uri="{FF2B5EF4-FFF2-40B4-BE49-F238E27FC236}">
                <a16:creationId xmlns:a16="http://schemas.microsoft.com/office/drawing/2014/main" id="{A1715E82-045D-421C-B1E5-6561D0A4C9BB}"/>
              </a:ext>
            </a:extLst>
          </p:cNvPr>
          <p:cNvCxnSpPr>
            <a:cxnSpLocks/>
            <a:stCxn id="26" idx="3"/>
            <a:endCxn id="72" idx="1"/>
          </p:cNvCxnSpPr>
          <p:nvPr/>
        </p:nvCxnSpPr>
        <p:spPr>
          <a:xfrm flipV="1">
            <a:off x="2874622" y="4471491"/>
            <a:ext cx="1006683" cy="39047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연결선: 꺾임 88">
            <a:extLst>
              <a:ext uri="{FF2B5EF4-FFF2-40B4-BE49-F238E27FC236}">
                <a16:creationId xmlns:a16="http://schemas.microsoft.com/office/drawing/2014/main" id="{F35ED50F-57C1-4160-921B-FE1817AEE0E5}"/>
              </a:ext>
            </a:extLst>
          </p:cNvPr>
          <p:cNvCxnSpPr>
            <a:cxnSpLocks/>
            <a:stCxn id="26" idx="3"/>
            <a:endCxn id="83" idx="1"/>
          </p:cNvCxnSpPr>
          <p:nvPr/>
        </p:nvCxnSpPr>
        <p:spPr>
          <a:xfrm>
            <a:off x="2874622" y="4861968"/>
            <a:ext cx="1006683" cy="39047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화살표 연결선 91">
            <a:extLst>
              <a:ext uri="{FF2B5EF4-FFF2-40B4-BE49-F238E27FC236}">
                <a16:creationId xmlns:a16="http://schemas.microsoft.com/office/drawing/2014/main" id="{2903A274-5006-4769-896C-77606BE59900}"/>
              </a:ext>
            </a:extLst>
          </p:cNvPr>
          <p:cNvCxnSpPr>
            <a:cxnSpLocks/>
            <a:stCxn id="83" idx="2"/>
            <a:endCxn id="84" idx="0"/>
          </p:cNvCxnSpPr>
          <p:nvPr/>
        </p:nvCxnSpPr>
        <p:spPr>
          <a:xfrm>
            <a:off x="4988652" y="5534525"/>
            <a:ext cx="0" cy="437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화살표 연결선 94">
            <a:extLst>
              <a:ext uri="{FF2B5EF4-FFF2-40B4-BE49-F238E27FC236}">
                <a16:creationId xmlns:a16="http://schemas.microsoft.com/office/drawing/2014/main" id="{B445A607-54FA-470F-A12B-D22818951C9C}"/>
              </a:ext>
            </a:extLst>
          </p:cNvPr>
          <p:cNvCxnSpPr>
            <a:cxnSpLocks/>
            <a:stCxn id="84" idx="3"/>
            <a:endCxn id="108" idx="1"/>
          </p:cNvCxnSpPr>
          <p:nvPr/>
        </p:nvCxnSpPr>
        <p:spPr>
          <a:xfrm>
            <a:off x="6095998" y="6253636"/>
            <a:ext cx="5033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화살표 연결선 97">
            <a:extLst>
              <a:ext uri="{FF2B5EF4-FFF2-40B4-BE49-F238E27FC236}">
                <a16:creationId xmlns:a16="http://schemas.microsoft.com/office/drawing/2014/main" id="{103C10DB-782F-4427-A8A1-1495415AF507}"/>
              </a:ext>
            </a:extLst>
          </p:cNvPr>
          <p:cNvCxnSpPr>
            <a:cxnSpLocks/>
            <a:stCxn id="73" idx="3"/>
            <a:endCxn id="84" idx="1"/>
          </p:cNvCxnSpPr>
          <p:nvPr/>
        </p:nvCxnSpPr>
        <p:spPr>
          <a:xfrm>
            <a:off x="2874622" y="6253636"/>
            <a:ext cx="10066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사각형: 둥근 모서리 100">
            <a:extLst>
              <a:ext uri="{FF2B5EF4-FFF2-40B4-BE49-F238E27FC236}">
                <a16:creationId xmlns:a16="http://schemas.microsoft.com/office/drawing/2014/main" id="{DAF5BEBD-F57B-47A8-886B-16AAC443A675}"/>
              </a:ext>
            </a:extLst>
          </p:cNvPr>
          <p:cNvSpPr/>
          <p:nvPr/>
        </p:nvSpPr>
        <p:spPr>
          <a:xfrm>
            <a:off x="6599334" y="4189412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Get Obj Str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102" name="직선 화살표 연결선 101">
            <a:extLst>
              <a:ext uri="{FF2B5EF4-FFF2-40B4-BE49-F238E27FC236}">
                <a16:creationId xmlns:a16="http://schemas.microsoft.com/office/drawing/2014/main" id="{9D5A356C-4693-4AE7-B9FA-CD18C952D813}"/>
              </a:ext>
            </a:extLst>
          </p:cNvPr>
          <p:cNvCxnSpPr>
            <a:cxnSpLocks/>
            <a:stCxn id="72" idx="3"/>
            <a:endCxn id="101" idx="1"/>
          </p:cNvCxnSpPr>
          <p:nvPr/>
        </p:nvCxnSpPr>
        <p:spPr>
          <a:xfrm>
            <a:off x="6095998" y="4471491"/>
            <a:ext cx="5033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사각형: 둥근 모서리 107">
            <a:extLst>
              <a:ext uri="{FF2B5EF4-FFF2-40B4-BE49-F238E27FC236}">
                <a16:creationId xmlns:a16="http://schemas.microsoft.com/office/drawing/2014/main" id="{7582E1A1-A017-47B9-9BD5-7CB0B453ECD1}"/>
              </a:ext>
            </a:extLst>
          </p:cNvPr>
          <p:cNvSpPr/>
          <p:nvPr/>
        </p:nvSpPr>
        <p:spPr>
          <a:xfrm>
            <a:off x="6599334" y="5971557"/>
            <a:ext cx="2214693" cy="564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Invetory</a:t>
            </a:r>
            <a:r>
              <a:rPr lang="en-US" altLang="ko-KR" sz="24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  <a:r>
              <a:rPr lang="en-US" altLang="ko-KR" sz="2400" dirty="0" err="1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Btn</a:t>
            </a:r>
            <a:endParaRPr lang="ko-KR" altLang="en-US" sz="24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112" name="직선 화살표 연결선 111">
            <a:extLst>
              <a:ext uri="{FF2B5EF4-FFF2-40B4-BE49-F238E27FC236}">
                <a16:creationId xmlns:a16="http://schemas.microsoft.com/office/drawing/2014/main" id="{20493FD5-6987-461B-B0C3-9050DF860499}"/>
              </a:ext>
            </a:extLst>
          </p:cNvPr>
          <p:cNvCxnSpPr>
            <a:cxnSpLocks/>
            <a:stCxn id="108" idx="3"/>
            <a:endCxn id="86" idx="1"/>
          </p:cNvCxnSpPr>
          <p:nvPr/>
        </p:nvCxnSpPr>
        <p:spPr>
          <a:xfrm>
            <a:off x="8814027" y="6253636"/>
            <a:ext cx="5047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53976DCA-3F95-49CC-9962-EA1FCF333924}"/>
              </a:ext>
            </a:extLst>
          </p:cNvPr>
          <p:cNvSpPr txBox="1"/>
          <p:nvPr/>
        </p:nvSpPr>
        <p:spPr>
          <a:xfrm>
            <a:off x="0" y="0"/>
            <a:ext cx="526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3-2. </a:t>
            </a:r>
            <a:r>
              <a:rPr lang="ko-KR" altLang="en-US" sz="24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시스템 구성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CDCDCA-46DD-44BC-B711-7C42B87BD05F}"/>
              </a:ext>
            </a:extLst>
          </p:cNvPr>
          <p:cNvSpPr txBox="1"/>
          <p:nvPr/>
        </p:nvSpPr>
        <p:spPr>
          <a:xfrm>
            <a:off x="11803307" y="6603966"/>
            <a:ext cx="3886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9</a:t>
            </a:r>
            <a:endParaRPr lang="ko-KR" altLang="en-US" sz="11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4522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1697</Words>
  <Application>Microsoft Office PowerPoint</Application>
  <PresentationFormat>와이드스크린</PresentationFormat>
  <Paragraphs>239</Paragraphs>
  <Slides>20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Arial</vt:lpstr>
      <vt:lpstr>메이플스토리</vt:lpstr>
      <vt:lpstr>맑은 고딕</vt:lpstr>
      <vt:lpstr>카페24 동동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고 원지</dc:creator>
  <cp:lastModifiedBy>고 원지</cp:lastModifiedBy>
  <cp:revision>422</cp:revision>
  <dcterms:created xsi:type="dcterms:W3CDTF">2021-06-08T06:46:59Z</dcterms:created>
  <dcterms:modified xsi:type="dcterms:W3CDTF">2021-06-09T22:43:03Z</dcterms:modified>
</cp:coreProperties>
</file>