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"/>
  </p:notesMasterIdLst>
  <p:sldIdLst>
    <p:sldId id="262" r:id="rId2"/>
    <p:sldId id="329" r:id="rId3"/>
    <p:sldId id="334" r:id="rId4"/>
    <p:sldId id="338" r:id="rId5"/>
    <p:sldId id="330" r:id="rId6"/>
    <p:sldId id="331" r:id="rId7"/>
    <p:sldId id="332" r:id="rId8"/>
    <p:sldId id="335" r:id="rId9"/>
    <p:sldId id="337" r:id="rId10"/>
  </p:sldIdLst>
  <p:sldSz cx="12192000" cy="6858000"/>
  <p:notesSz cx="6858000" cy="9144000"/>
  <p:embeddedFontLst>
    <p:embeddedFont>
      <p:font typeface="나눔스퀘어라운드 ExtraBold" panose="020B0600000101010101" pitchFamily="50" charset="-127"/>
      <p:bold r:id="rId12"/>
    </p:embeddedFont>
    <p:embeddedFont>
      <p:font typeface="나눔고딕" panose="020D0604000000000000" pitchFamily="50" charset="-127"/>
      <p:regular r:id="rId13"/>
      <p:bold r:id="rId14"/>
    </p:embeddedFont>
    <p:embeddedFont>
      <p:font typeface="나눔스퀘어 ExtraBold" panose="020B0600000101010101" pitchFamily="50" charset="-127"/>
      <p:bold r:id="rId15"/>
    </p:embeddedFont>
    <p:embeddedFont>
      <p:font typeface="나눔스퀘어_ac" panose="020B0600000101010101" pitchFamily="50" charset="-127"/>
      <p:regular r:id="rId16"/>
    </p:embeddedFont>
    <p:embeddedFont>
      <p:font typeface="나눔스퀘어_ac Bold" panose="020B0600000101010101" pitchFamily="50" charset="-127"/>
      <p:bold r:id="rId17"/>
    </p:embeddedFont>
    <p:embeddedFont>
      <p:font typeface="나눔스퀘어라운드 Bold" panose="020B0600000101010101" pitchFamily="50" charset="-127"/>
      <p:bold r:id="rId18"/>
    </p:embeddedFont>
    <p:embeddedFont>
      <p:font typeface="나눔스퀘어라운드 Light" panose="020B0600000101010101" pitchFamily="50" charset="-127"/>
      <p:regular r:id="rId19"/>
    </p:embeddedFont>
    <p:embeddedFont>
      <p:font typeface="나눔스퀘어라운드 Regular" panose="020B0600000101010101" pitchFamily="50" charset="-127"/>
      <p:regular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6DEE5BAB-726A-4990-BC52-2A8A10A9F09C}">
          <p14:sldIdLst>
            <p14:sldId id="262"/>
            <p14:sldId id="329"/>
            <p14:sldId id="334"/>
            <p14:sldId id="338"/>
            <p14:sldId id="330"/>
            <p14:sldId id="331"/>
            <p14:sldId id="332"/>
            <p14:sldId id="335"/>
            <p14:sldId id="337"/>
          </p14:sldIdLst>
        </p14:section>
        <p14:section name="제목 없는 구역" id="{A50066A9-5437-4782-82AF-1E1C97C799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6607" userDrawn="1">
          <p15:clr>
            <a:srgbClr val="A4A3A4"/>
          </p15:clr>
        </p15:guide>
        <p15:guide id="5" pos="1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96B0DE"/>
    <a:srgbClr val="C0D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 autoAdjust="0"/>
    <p:restoredTop sz="96279" autoAdjust="0"/>
  </p:normalViewPr>
  <p:slideViewPr>
    <p:cSldViewPr snapToGrid="0">
      <p:cViewPr varScale="1">
        <p:scale>
          <a:sx n="111" d="100"/>
          <a:sy n="111" d="100"/>
        </p:scale>
        <p:origin x="828" y="114"/>
      </p:cViewPr>
      <p:guideLst>
        <p:guide orient="horz" pos="799"/>
        <p:guide pos="665"/>
        <p:guide orient="horz" pos="3974"/>
        <p:guide pos="6607"/>
        <p:guide pos="1436"/>
      </p:guideLst>
    </p:cSldViewPr>
  </p:slideViewPr>
  <p:outlineViewPr>
    <p:cViewPr>
      <p:scale>
        <a:sx n="33" d="100"/>
        <a:sy n="33" d="100"/>
      </p:scale>
      <p:origin x="0" y="-148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0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7393B-24DF-43D1-B1F0-8CDE6BDC8D09}" type="datetimeFigureOut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34820-3785-47C4-9036-0C31BA7087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74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100" kern="0">
              <a:solidFill>
                <a:schemeClr val="tx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7DE05-1C7E-476A-B308-D3CC10E1671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332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6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51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59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77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06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5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071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34820-3785-47C4-9036-0C31BA70878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51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745F6F-28A2-4AC5-8387-9CCBB7A4D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A4982E8-7548-4648-84EB-F9792FAFE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B68BB1-D34A-4B0F-A003-44B9BEF9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4E69-AF53-40C4-B745-EB54E3D3252A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87D008-8202-4596-A6E5-9980677D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A53305-A327-442C-BA9F-854EFEFE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917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A18AD0-008A-4A3E-B55E-9E13D4D05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72825A3-B310-41F5-8CF2-FBAADD93B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B9DD1D-B981-4CC1-83D4-BF1326BD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36C3-3A52-48CF-BE50-827979ABECF7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2A2A00-FBA3-4B85-ABA2-08E1F12C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00FA98-8B86-4577-A6D9-36C71A48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94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9ECEB58-0A7B-4668-AE7E-2DA52972F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9EFC14D-F841-4800-92FC-322443E38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C22215-36B7-4BBD-ADA2-B92518E1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0B196-3AF5-4EF6-9EA4-C896B70AD9ED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B31294-D307-487A-A2A0-2332545C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A08062-D49D-4C95-9631-3AA89B17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65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10F875-3D93-4FBB-BB8A-D4A05217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AA5B14-62EF-4E66-856C-58736828E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F8AC88-2942-42E0-BD84-958CC039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ECCE-30BF-40C2-B066-6B016050E52B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B311EA-D16A-4DEA-82AF-39B67778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9602BE-4EF0-4796-9859-816A179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24436"/>
            <a:ext cx="2743200" cy="365125"/>
          </a:xfrm>
        </p:spPr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462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D7680C-677D-48A6-A7E2-92A78B2B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C5C34BF-B536-4F89-A445-D1990E9CF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751614-F62C-48A5-9FA6-92140617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E441-B161-48E7-8718-E9DBE538A8E3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C64BB6-9F23-4F6B-B578-BE16E3CF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5C9565-96A2-4C15-BE88-1EA16524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500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EF2546-8FC7-433A-A8F9-F3B328B1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08EEE-092E-482E-B038-CB5B659DA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391D317-05C4-41CD-BF91-4F8140CFF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2D3B9D-2073-4C90-92E9-7B460AD4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D19F-D299-4D4E-A5EF-C2CC43584624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A3A964D-87D5-4674-B143-FF049C6C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466DCD-D6F8-4EED-932B-4FD21EBF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423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E6CF62-E82E-48A9-ABFE-A7E7E476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A92E09-D637-4986-BB91-E5F7F409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9D3905-0736-4269-8D50-5804B5B19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BA75319-E96F-4580-B668-36820CF84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95F8A3B-56D5-4AEA-95E0-90A15D649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008E749-26A6-4A38-8B8E-6C90073E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66C0-A32E-4484-8772-3D33279AB669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DB2E5EE-0C22-4AD9-8F18-5622B3C5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B3A0249-CAF9-4DFA-8433-2DB14CBC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27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52BB37-0463-4BB2-99EE-8D79059A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C40C830-6F31-4E56-BFD2-18F0542A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21B69-E441-48CA-AEA5-550B5B8EFD3D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10F03D-8011-43BC-8FB5-52A8D742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2574EDA-BD0C-42C7-98A4-37C550DE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02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6C2C3D6-9B4A-41B0-B8C5-905F78E9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7667-D760-4246-8A07-371FF76B369D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80B7407-24F8-46A1-850E-91416358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4FD98C-FABC-42C6-BC40-BB7CFD1C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43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D98560-4D08-43A3-AEA8-CD8296AC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2B6ABF-BB7D-448B-AD25-E49FEFFB0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EA50F31-BD12-4C64-BCBB-A413D82F1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4D8BF9-664E-4D3E-9662-5042DB31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2F0A-06E2-4621-AA89-A54096F9C96C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4DCF2FD-7451-4247-B9B4-DAD79757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35E91D8-E8C3-4549-B5B6-065055A9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25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A9440-4DAA-49B7-867B-42C0520B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9666F9C-B817-45F3-BEA3-EB87113E9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E342D60-E20C-4A3D-BF4C-2B7FE011E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45FE9B-06FB-44EB-B164-D94A69D2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268C-4BF6-45F2-90FC-60F83C5AE3FA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18B4ACD-C7CF-423D-940B-0E8368E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427604-F474-4FB2-AEB2-738E13A9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2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014435A-98FA-4FD2-ACBC-1F7BC361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47" y="12700"/>
            <a:ext cx="6959600" cy="580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D47C29-DFF5-44D5-AA17-32096980C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C1CBF3-9D01-4DEE-8E25-6E08D667C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1DBE-07D1-4139-8486-2552D61F7F1A}" type="datetime1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7A77D1-918E-49A4-A931-128F574DC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B726B4-DF94-409A-8E47-472A35B57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100" y="624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ko-KR" altLang="en-US" sz="1050" b="1" kern="0" smtClea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</a:lstStyle>
          <a:p>
            <a:fld id="{D3A586BB-35DF-4640-BEF7-147ACFE1E92D}" type="slidenum">
              <a:rPr lang="en-US" altLang="ko-KR" smtClean="0"/>
              <a:pPr/>
              <a:t>‹#›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C5FA1AE-F85A-4F66-98C3-AD6123DA6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17" t="48347" r="4870" b="30494"/>
          <a:stretch/>
        </p:blipFill>
        <p:spPr>
          <a:xfrm>
            <a:off x="176939" y="574567"/>
            <a:ext cx="11743714" cy="72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8E785-FC59-489A-8B4C-341674308F2F}"/>
              </a:ext>
            </a:extLst>
          </p:cNvPr>
          <p:cNvSpPr txBox="1"/>
          <p:nvPr userDrawn="1"/>
        </p:nvSpPr>
        <p:spPr>
          <a:xfrm>
            <a:off x="9238479" y="668500"/>
            <a:ext cx="2372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지역사회복귀 장애인의 신체활동 증진을 위한 </a:t>
            </a:r>
            <a:br>
              <a:rPr lang="ko-KR" altLang="en-US" sz="600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600" b="1" kern="0">
                <a:solidFill>
                  <a:srgbClr val="2B399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기존 부처 서비스 연계 시범 프로그램 개발 및 유효성 검증 </a:t>
            </a:r>
            <a:endParaRPr lang="ko-KR" altLang="en-US" sz="600" kern="0">
              <a:solidFill>
                <a:srgbClr val="2B399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325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ko-KR" altLang="en-US" sz="2400" kern="1200" dirty="0">
          <a:solidFill>
            <a:srgbClr val="2B3990"/>
          </a:solidFill>
          <a:latin typeface="나눔스퀘어 ExtraBold" panose="020B0600000101010101" pitchFamily="50" charset="-127"/>
          <a:ea typeface="나눔스퀘어 ExtraBold" panose="020B0600000101010101" pitchFamily="50" charset="-127"/>
          <a:cs typeface="+mn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_ac" panose="020B0600000101010101" pitchFamily="50" charset="-127"/>
          <a:ea typeface="나눔스퀘어_ac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_ac" panose="020B0600000101010101" pitchFamily="50" charset="-127"/>
          <a:ea typeface="나눔스퀘어_ac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_ac" panose="020B0600000101010101" pitchFamily="50" charset="-127"/>
          <a:ea typeface="나눔스퀘어_ac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_ac" panose="020B0600000101010101" pitchFamily="50" charset="-127"/>
          <a:ea typeface="나눔스퀘어_ac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_ac" panose="020B0600000101010101" pitchFamily="50" charset="-127"/>
          <a:ea typeface="나눔스퀘어_ac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2FB9AB-8943-4F05-B280-51E03F7F9411}"/>
              </a:ext>
            </a:extLst>
          </p:cNvPr>
          <p:cNvSpPr txBox="1"/>
          <p:nvPr/>
        </p:nvSpPr>
        <p:spPr>
          <a:xfrm>
            <a:off x="3621863" y="4960186"/>
            <a:ext cx="4562417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주관기관</a:t>
            </a:r>
            <a:r>
              <a:rPr lang="en-US" altLang="ko-KR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청주대학교</a:t>
            </a:r>
            <a:endParaRPr lang="en-US" altLang="ko-KR" sz="1400" b="1" kern="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참여기관</a:t>
            </a:r>
            <a:r>
              <a:rPr lang="en-US" altLang="ko-KR" sz="1400" b="1" kern="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을지대학병원</a:t>
            </a:r>
            <a:r>
              <a:rPr lang="en-US" altLang="ko-KR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㈜</a:t>
            </a:r>
            <a:r>
              <a:rPr lang="ko-KR" altLang="en-US" sz="1400" b="1" kern="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마케시안</a:t>
            </a:r>
            <a:r>
              <a:rPr lang="en-US" altLang="ko-KR" sz="1400" b="1" kern="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400" b="1" kern="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엑서코웍</a:t>
            </a:r>
            <a:endParaRPr lang="ko-KR" altLang="en-US" sz="1400" kern="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A01C57A-8EBD-467F-8D90-3BEF505C2F40}"/>
              </a:ext>
            </a:extLst>
          </p:cNvPr>
          <p:cNvGrpSpPr/>
          <p:nvPr/>
        </p:nvGrpSpPr>
        <p:grpSpPr>
          <a:xfrm>
            <a:off x="2625243" y="6065130"/>
            <a:ext cx="6941514" cy="457814"/>
            <a:chOff x="2574757" y="6065130"/>
            <a:chExt cx="6941514" cy="45781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01C5CA6-E73B-465E-8F38-EF73DE1CF4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64" b="27012"/>
            <a:stretch/>
          </p:blipFill>
          <p:spPr bwMode="auto">
            <a:xfrm>
              <a:off x="5852586" y="6123514"/>
              <a:ext cx="1433532" cy="341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4FAF0C4-7228-4AEE-92FF-BDCEE036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5743" y="6080695"/>
              <a:ext cx="1382773" cy="426685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6904DD6-0C9E-48C2-B443-7E87831CF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65" t="77457" r="11962" b="13426"/>
            <a:stretch/>
          </p:blipFill>
          <p:spPr>
            <a:xfrm>
              <a:off x="2574757" y="6092615"/>
              <a:ext cx="1313074" cy="40284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59196D5-78EC-4E6D-8D61-58FD8DB08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2" t="49873" r="28506" b="36346"/>
            <a:stretch/>
          </p:blipFill>
          <p:spPr>
            <a:xfrm>
              <a:off x="7560107" y="6065130"/>
              <a:ext cx="1956164" cy="457814"/>
            </a:xfrm>
            <a:prstGeom prst="rect">
              <a:avLst/>
            </a:prstGeom>
          </p:spPr>
        </p:pic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4BE14055-A1B0-4951-98D0-FA3BEBE56A80}"/>
              </a:ext>
            </a:extLst>
          </p:cNvPr>
          <p:cNvSpPr/>
          <p:nvPr/>
        </p:nvSpPr>
        <p:spPr>
          <a:xfrm>
            <a:off x="145971" y="196645"/>
            <a:ext cx="11888713" cy="95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1903644-346D-470F-9497-B85C7C1873CE}"/>
              </a:ext>
            </a:extLst>
          </p:cNvPr>
          <p:cNvGrpSpPr/>
          <p:nvPr/>
        </p:nvGrpSpPr>
        <p:grpSpPr>
          <a:xfrm>
            <a:off x="-5673" y="0"/>
            <a:ext cx="12192000" cy="1711181"/>
            <a:chOff x="0" y="2543870"/>
            <a:chExt cx="12192000" cy="171118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0D84111-3595-4DF6-AC7B-00F0942C08D3}"/>
                </a:ext>
              </a:extLst>
            </p:cNvPr>
            <p:cNvSpPr/>
            <p:nvPr/>
          </p:nvSpPr>
          <p:spPr>
            <a:xfrm>
              <a:off x="0" y="2543870"/>
              <a:ext cx="12192000" cy="1711181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6C5DD-168D-4430-AC5E-4C2F67EBAAC9}"/>
                </a:ext>
              </a:extLst>
            </p:cNvPr>
            <p:cNvSpPr txBox="1"/>
            <p:nvPr/>
          </p:nvSpPr>
          <p:spPr>
            <a:xfrm>
              <a:off x="357301" y="3439013"/>
              <a:ext cx="85023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1" kern="0" dirty="0">
                  <a:solidFill>
                    <a:schemeClr val="bg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지역사회복귀 장애인의 신체활동 증진을 위한 </a:t>
              </a:r>
              <a:br>
                <a:rPr lang="ko-KR" altLang="en-US" sz="2000" kern="0" dirty="0">
                  <a:solidFill>
                    <a:schemeClr val="bg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</a:br>
              <a:r>
                <a:rPr lang="ko-KR" altLang="en-US" sz="2000" b="1" kern="0" dirty="0">
                  <a:solidFill>
                    <a:schemeClr val="bg1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기존 부처 서비스 연계 시범 프로그램 개발 및 유효성 검증 </a:t>
              </a:r>
              <a:endParaRPr lang="ko-KR" altLang="en-US" sz="2000" kern="0" dirty="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CC81C0-C006-4381-B161-7DAF89724FC4}"/>
                </a:ext>
              </a:extLst>
            </p:cNvPr>
            <p:cNvSpPr txBox="1"/>
            <p:nvPr/>
          </p:nvSpPr>
          <p:spPr>
            <a:xfrm>
              <a:off x="389385" y="2753290"/>
              <a:ext cx="85023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b="1" kern="0" dirty="0">
                  <a:solidFill>
                    <a:schemeClr val="bg1"/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공동 </a:t>
              </a:r>
              <a:r>
                <a:rPr lang="en-US" altLang="ko-KR" b="1" kern="0" dirty="0">
                  <a:solidFill>
                    <a:schemeClr val="bg1"/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- 3</a:t>
              </a:r>
              <a:endParaRPr lang="ko-KR" altLang="en-US" kern="0" dirty="0">
                <a:solidFill>
                  <a:schemeClr val="bg1"/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24F92392-50F3-4FF3-8B5D-45A1A25165B4}"/>
                </a:ext>
              </a:extLst>
            </p:cNvPr>
            <p:cNvCxnSpPr/>
            <p:nvPr/>
          </p:nvCxnSpPr>
          <p:spPr>
            <a:xfrm>
              <a:off x="449178" y="3321176"/>
              <a:ext cx="425115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B4CFC3-8FB7-4149-8394-B98ABE3612E8}"/>
              </a:ext>
            </a:extLst>
          </p:cNvPr>
          <p:cNvSpPr txBox="1"/>
          <p:nvPr/>
        </p:nvSpPr>
        <p:spPr>
          <a:xfrm>
            <a:off x="3589545" y="2782669"/>
            <a:ext cx="4780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13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기관별 업무진행 현황</a:t>
            </a:r>
          </a:p>
        </p:txBody>
      </p:sp>
    </p:spTree>
    <p:extLst>
      <p:ext uri="{BB962C8B-B14F-4D97-AF65-F5344CB8AC3E}">
        <p14:creationId xmlns:p14="http://schemas.microsoft.com/office/powerpoint/2010/main" val="254260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>
            <a:extLst>
              <a:ext uri="{FF2B5EF4-FFF2-40B4-BE49-F238E27FC236}">
                <a16:creationId xmlns:a16="http://schemas.microsoft.com/office/drawing/2014/main" id="{EB8B8EAD-5004-47D8-9C3E-896C1338E8CC}"/>
              </a:ext>
            </a:extLst>
          </p:cNvPr>
          <p:cNvGrpSpPr/>
          <p:nvPr/>
        </p:nvGrpSpPr>
        <p:grpSpPr>
          <a:xfrm>
            <a:off x="2967488" y="2208361"/>
            <a:ext cx="6264633" cy="1785671"/>
            <a:chOff x="2967488" y="2590167"/>
            <a:chExt cx="6264633" cy="977275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B4834D3-BEAC-4FB0-BB71-3C9443042882}"/>
                </a:ext>
              </a:extLst>
            </p:cNvPr>
            <p:cNvSpPr/>
            <p:nvPr/>
          </p:nvSpPr>
          <p:spPr>
            <a:xfrm>
              <a:off x="2967488" y="2590167"/>
              <a:ext cx="6264633" cy="97727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27332F-B466-4E8F-8380-7643E8DBE207}"/>
                </a:ext>
              </a:extLst>
            </p:cNvPr>
            <p:cNvSpPr txBox="1"/>
            <p:nvPr/>
          </p:nvSpPr>
          <p:spPr>
            <a:xfrm>
              <a:off x="3262499" y="2904265"/>
              <a:ext cx="5667003" cy="387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00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2</a:t>
              </a:r>
              <a:r>
                <a:rPr lang="ko-KR" altLang="en-US" sz="400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월 기관별 업무진행 현황</a:t>
              </a:r>
              <a:endParaRPr lang="ko-KR" altLang="en-US" sz="4000">
                <a:solidFill>
                  <a:schemeClr val="bg1"/>
                </a:solidFill>
              </a:endParaRPr>
            </a:p>
          </p:txBody>
        </p:sp>
      </p:grpSp>
      <p:sp>
        <p:nvSpPr>
          <p:cNvPr id="20" name="슬라이드 번호 개체 틀 21">
            <a:extLst>
              <a:ext uri="{FF2B5EF4-FFF2-40B4-BE49-F238E27FC236}">
                <a16:creationId xmlns:a16="http://schemas.microsoft.com/office/drawing/2014/main" id="{60CA29AC-E53F-42E8-A35D-883D68DD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24436"/>
            <a:ext cx="2743200" cy="365125"/>
          </a:xfrm>
        </p:spPr>
        <p:txBody>
          <a:bodyPr/>
          <a:lstStyle/>
          <a:p>
            <a:fld id="{D3A586BB-35DF-4640-BEF7-147ACFE1E92D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C659E320-35BF-4754-8352-A939EC13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47" y="12700"/>
            <a:ext cx="6959600" cy="580374"/>
          </a:xfrm>
        </p:spPr>
        <p:txBody>
          <a:bodyPr>
            <a:normAutofit/>
          </a:bodyPr>
          <a:lstStyle/>
          <a:p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</p:spTree>
    <p:extLst>
      <p:ext uri="{BB962C8B-B14F-4D97-AF65-F5344CB8AC3E}">
        <p14:creationId xmlns:p14="http://schemas.microsoft.com/office/powerpoint/2010/main" val="362308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902182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청주대학교</a:t>
            </a:r>
            <a:endParaRPr lang="ko-KR" altLang="en-US" sz="16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77300-3820-4CB5-B2E4-B5141CF56DEA}"/>
              </a:ext>
            </a:extLst>
          </p:cNvPr>
          <p:cNvSpPr txBox="1"/>
          <p:nvPr/>
        </p:nvSpPr>
        <p:spPr>
          <a:xfrm>
            <a:off x="369183" y="1303619"/>
            <a:ext cx="5164842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스포츠건강재활 전공</a:t>
            </a:r>
            <a:endParaRPr lang="ko-KR" altLang="en-US" sz="1800" kern="0" dirty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9A2B532-6892-478A-A2F4-3421318CB821}"/>
              </a:ext>
            </a:extLst>
          </p:cNvPr>
          <p:cNvSpPr/>
          <p:nvPr/>
        </p:nvSpPr>
        <p:spPr>
          <a:xfrm>
            <a:off x="1177068" y="2014348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D1F-1655-4F1B-A374-37366E4D20C2}"/>
              </a:ext>
            </a:extLst>
          </p:cNvPr>
          <p:cNvSpPr txBox="1"/>
          <p:nvPr/>
        </p:nvSpPr>
        <p:spPr>
          <a:xfrm>
            <a:off x="1443271" y="1914062"/>
            <a:ext cx="3091741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지역사회 재활운동 체험단 모집 협조요청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16DA013-010B-4074-B414-B58DDCB18B8F}"/>
              </a:ext>
            </a:extLst>
          </p:cNvPr>
          <p:cNvSpPr/>
          <p:nvPr/>
        </p:nvSpPr>
        <p:spPr>
          <a:xfrm>
            <a:off x="6658553" y="2014348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755E3-38F4-4723-A8D4-5BDE750AEEAB}"/>
              </a:ext>
            </a:extLst>
          </p:cNvPr>
          <p:cNvSpPr txBox="1"/>
          <p:nvPr/>
        </p:nvSpPr>
        <p:spPr>
          <a:xfrm>
            <a:off x="6831589" y="1916732"/>
            <a:ext cx="3091741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차년도 논문 실적 대비 실험 연구 준비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95034EB-E19D-4EFB-B11F-8F96469F8C53}"/>
              </a:ext>
            </a:extLst>
          </p:cNvPr>
          <p:cNvGrpSpPr/>
          <p:nvPr/>
        </p:nvGrpSpPr>
        <p:grpSpPr>
          <a:xfrm>
            <a:off x="1112551" y="2507336"/>
            <a:ext cx="3696938" cy="2443488"/>
            <a:chOff x="-180765" y="2650410"/>
            <a:chExt cx="5815835" cy="384396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84873C1B-DC80-4508-88AB-0C88548D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0765" y="2660242"/>
              <a:ext cx="2687888" cy="3803035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9F3E130-7FA0-4F8E-BE23-E3A65266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35" y="2650410"/>
              <a:ext cx="2992035" cy="384396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B19DA1-23E1-493F-B4E8-A43BCE6E560F}"/>
              </a:ext>
            </a:extLst>
          </p:cNvPr>
          <p:cNvSpPr txBox="1"/>
          <p:nvPr/>
        </p:nvSpPr>
        <p:spPr>
          <a:xfrm>
            <a:off x="1706424" y="5388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84688-6F0F-4D06-892B-8038A0013B07}"/>
              </a:ext>
            </a:extLst>
          </p:cNvPr>
          <p:cNvSpPr txBox="1"/>
          <p:nvPr/>
        </p:nvSpPr>
        <p:spPr>
          <a:xfrm>
            <a:off x="1177068" y="5236944"/>
            <a:ext cx="3266826" cy="60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홍보용 포스터 제작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공문 발송 준비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b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청주시 장애인 기관 담당자에게 협조 요청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(14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개소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lang="ko-KR" altLang="en-US" sz="12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78132-551D-4B32-9ACA-61745AC619F9}"/>
              </a:ext>
            </a:extLst>
          </p:cNvPr>
          <p:cNvSpPr txBox="1"/>
          <p:nvPr/>
        </p:nvSpPr>
        <p:spPr>
          <a:xfrm>
            <a:off x="6468743" y="5236945"/>
            <a:ext cx="4204176" cy="60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일반인 대상 선행연구 진행준비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논문 실적 기준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mrnIF 50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점 이상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  <a:p>
            <a:pPr fontAlgn="base" latinLnBrk="0">
              <a:lnSpc>
                <a:spcPct val="145000"/>
              </a:lnSpc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기관생명윤리위원회 심의 진행 중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54E91DE-7B84-44D3-BACA-21CEB3C97A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16" t="11819" r="7788" b="10863"/>
          <a:stretch/>
        </p:blipFill>
        <p:spPr>
          <a:xfrm>
            <a:off x="7265377" y="2374711"/>
            <a:ext cx="2118849" cy="2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9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902182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청주대학교</a:t>
            </a:r>
            <a:endParaRPr lang="ko-KR" altLang="en-US" sz="16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77300-3820-4CB5-B2E4-B5141CF56DEA}"/>
              </a:ext>
            </a:extLst>
          </p:cNvPr>
          <p:cNvSpPr txBox="1"/>
          <p:nvPr/>
        </p:nvSpPr>
        <p:spPr>
          <a:xfrm>
            <a:off x="369183" y="1303619"/>
            <a:ext cx="5164842" cy="45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인공지능 </a:t>
            </a:r>
            <a:r>
              <a:rPr lang="en-US" altLang="ko-KR" sz="18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S/W</a:t>
            </a:r>
            <a:r>
              <a:rPr lang="ko-KR" altLang="en-US" sz="18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전공</a:t>
            </a:r>
            <a:endParaRPr lang="ko-KR" altLang="en-US" sz="1800" kern="0" dirty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9A2B532-6892-478A-A2F4-3421318CB821}"/>
              </a:ext>
            </a:extLst>
          </p:cNvPr>
          <p:cNvSpPr/>
          <p:nvPr/>
        </p:nvSpPr>
        <p:spPr>
          <a:xfrm>
            <a:off x="1789541" y="2014348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D1F-1655-4F1B-A374-37366E4D20C2}"/>
              </a:ext>
            </a:extLst>
          </p:cNvPr>
          <p:cNvSpPr txBox="1"/>
          <p:nvPr/>
        </p:nvSpPr>
        <p:spPr>
          <a:xfrm>
            <a:off x="1434641" y="1920162"/>
            <a:ext cx="3091741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유관기관 데이터 크롤링</a:t>
            </a:r>
            <a:endParaRPr lang="ko-KR" altLang="en-US" sz="14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19DA1-23E1-493F-B4E8-A43BCE6E560F}"/>
              </a:ext>
            </a:extLst>
          </p:cNvPr>
          <p:cNvSpPr txBox="1"/>
          <p:nvPr/>
        </p:nvSpPr>
        <p:spPr>
          <a:xfrm>
            <a:off x="2318897" y="5388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84688-6F0F-4D06-892B-8038A0013B07}"/>
              </a:ext>
            </a:extLst>
          </p:cNvPr>
          <p:cNvSpPr txBox="1"/>
          <p:nvPr/>
        </p:nvSpPr>
        <p:spPr>
          <a:xfrm>
            <a:off x="2129540" y="5786981"/>
            <a:ext cx="3266826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 크롤러 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 추가개발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총 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11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건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lang="ko-KR" altLang="en-US" sz="12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90FD89B-D111-4E86-BBEE-F8615B28EEA7}"/>
              </a:ext>
            </a:extLst>
          </p:cNvPr>
          <p:cNvGrpSpPr/>
          <p:nvPr/>
        </p:nvGrpSpPr>
        <p:grpSpPr>
          <a:xfrm>
            <a:off x="2129540" y="2374248"/>
            <a:ext cx="7071000" cy="3223050"/>
            <a:chOff x="1400062" y="2108322"/>
            <a:chExt cx="8258915" cy="376451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E1781A1-5EF0-4D23-9D83-876DADCA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5829" y="2108322"/>
              <a:ext cx="4743148" cy="3764517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1D800E0-5BF4-4437-B514-0984A0EA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0062" y="3318614"/>
              <a:ext cx="3149956" cy="2507109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6217633-9ACD-4E4A-B0C3-701DADA4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9225" y="2201294"/>
              <a:ext cx="3199665" cy="775479"/>
            </a:xfrm>
            <a:prstGeom prst="rect">
              <a:avLst/>
            </a:prstGeom>
          </p:spPr>
        </p:pic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420FBF4-4EC7-43D8-BE73-603184622A4D}"/>
              </a:ext>
            </a:extLst>
          </p:cNvPr>
          <p:cNvSpPr/>
          <p:nvPr/>
        </p:nvSpPr>
        <p:spPr>
          <a:xfrm>
            <a:off x="8609161" y="5357006"/>
            <a:ext cx="489255" cy="507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815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902182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마케시안</a:t>
            </a:r>
            <a:endParaRPr lang="ko-KR" altLang="en-US" sz="16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E1A565B-0BED-4BC5-A743-36D327CD8B00}"/>
              </a:ext>
            </a:extLst>
          </p:cNvPr>
          <p:cNvSpPr/>
          <p:nvPr/>
        </p:nvSpPr>
        <p:spPr>
          <a:xfrm>
            <a:off x="665790" y="1670239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6A6621-D91A-496E-BF8F-E5200BE0FAE1}"/>
              </a:ext>
            </a:extLst>
          </p:cNvPr>
          <p:cNvSpPr txBox="1"/>
          <p:nvPr/>
        </p:nvSpPr>
        <p:spPr>
          <a:xfrm>
            <a:off x="808705" y="1585684"/>
            <a:ext cx="2760406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화면별 세부 기능 구성 기획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2DFC166-AFDB-4C01-A6BF-367D4C05C34D}"/>
              </a:ext>
            </a:extLst>
          </p:cNvPr>
          <p:cNvGrpSpPr/>
          <p:nvPr/>
        </p:nvGrpSpPr>
        <p:grpSpPr>
          <a:xfrm>
            <a:off x="705850" y="2442291"/>
            <a:ext cx="3424190" cy="2203751"/>
            <a:chOff x="1211407" y="1716722"/>
            <a:chExt cx="7078233" cy="4555431"/>
          </a:xfrm>
        </p:grpSpPr>
        <p:pic>
          <p:nvPicPr>
            <p:cNvPr id="8" name="그림 7" descr="텍스트이(가) 표시된 사진&#10;&#10;자동 생성된 설명">
              <a:extLst>
                <a:ext uri="{FF2B5EF4-FFF2-40B4-BE49-F238E27FC236}">
                  <a16:creationId xmlns:a16="http://schemas.microsoft.com/office/drawing/2014/main" id="{88937ECC-ED06-4434-A60D-3D773AA5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407" y="1716722"/>
              <a:ext cx="5277859" cy="44993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80D6B8-869C-4487-A2EC-A4ED1DB4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858" y="2427517"/>
              <a:ext cx="2306782" cy="3844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EA4B900-51F6-4C95-A533-6C2495539316}"/>
              </a:ext>
            </a:extLst>
          </p:cNvPr>
          <p:cNvSpPr/>
          <p:nvPr/>
        </p:nvSpPr>
        <p:spPr>
          <a:xfrm>
            <a:off x="4739294" y="1660407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9F516-22F3-48CC-9709-3158AB94F677}"/>
              </a:ext>
            </a:extLst>
          </p:cNvPr>
          <p:cNvSpPr txBox="1"/>
          <p:nvPr/>
        </p:nvSpPr>
        <p:spPr>
          <a:xfrm>
            <a:off x="4793720" y="1575852"/>
            <a:ext cx="2760406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 구조 설계 및 구축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9308CCA-03F7-4B19-93F5-FCC59B92E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1" y="2405626"/>
            <a:ext cx="2760406" cy="2277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16789C7-F0AC-4C68-B2F5-773F3C6AD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690" y="2564731"/>
            <a:ext cx="3599157" cy="1958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019F722-86A8-4ECC-A747-3AD26E120834}"/>
              </a:ext>
            </a:extLst>
          </p:cNvPr>
          <p:cNvSpPr/>
          <p:nvPr/>
        </p:nvSpPr>
        <p:spPr>
          <a:xfrm>
            <a:off x="8548662" y="1660407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E0AFC6-8800-46CB-9D64-A14A77C8EEEC}"/>
              </a:ext>
            </a:extLst>
          </p:cNvPr>
          <p:cNvSpPr txBox="1"/>
          <p:nvPr/>
        </p:nvSpPr>
        <p:spPr>
          <a:xfrm>
            <a:off x="8627665" y="1575852"/>
            <a:ext cx="2760406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웹 기반 플랫폼 시스템 개발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3568C6-E292-4963-B380-FD6CE7CB58F8}"/>
              </a:ext>
            </a:extLst>
          </p:cNvPr>
          <p:cNvSpPr txBox="1"/>
          <p:nvPr/>
        </p:nvSpPr>
        <p:spPr>
          <a:xfrm>
            <a:off x="922264" y="4711972"/>
            <a:ext cx="2760406" cy="60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웹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(Web)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및 어플리케이션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(App)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기반의 플랫폼 화면 기획 및 설계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9A74-0181-4702-8E82-CCAA168149F8}"/>
              </a:ext>
            </a:extLst>
          </p:cNvPr>
          <p:cNvSpPr txBox="1"/>
          <p:nvPr/>
        </p:nvSpPr>
        <p:spPr>
          <a:xfrm>
            <a:off x="4822901" y="4743381"/>
            <a:ext cx="2760406" cy="60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데이터베이스 모델링 및 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ERD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구축을 통한 플랫폼 데이터 구조 설계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59674-ABE0-4E7A-9922-256A2298556D}"/>
              </a:ext>
            </a:extLst>
          </p:cNvPr>
          <p:cNvSpPr txBox="1"/>
          <p:nvPr/>
        </p:nvSpPr>
        <p:spPr>
          <a:xfrm>
            <a:off x="8450339" y="4740360"/>
            <a:ext cx="3114713" cy="60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화면 설계 및 데이터베이스를 통한 웹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(Web)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기반 플랫폼 화면 구축</a:t>
            </a:r>
          </a:p>
        </p:txBody>
      </p:sp>
    </p:spTree>
    <p:extLst>
      <p:ext uri="{BB962C8B-B14F-4D97-AF65-F5344CB8AC3E}">
        <p14:creationId xmlns:p14="http://schemas.microsoft.com/office/powerpoint/2010/main" val="14420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902182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엑서코웍</a:t>
            </a:r>
            <a:endParaRPr lang="ko-KR" altLang="en-US" sz="16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7E30D32-589D-4F66-A61D-E214ED9A1D35}"/>
              </a:ext>
            </a:extLst>
          </p:cNvPr>
          <p:cNvSpPr/>
          <p:nvPr/>
        </p:nvSpPr>
        <p:spPr>
          <a:xfrm>
            <a:off x="2001113" y="1705195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F2257-45D9-4F64-8F0C-64430BC34121}"/>
              </a:ext>
            </a:extLst>
          </p:cNvPr>
          <p:cNvSpPr txBox="1"/>
          <p:nvPr/>
        </p:nvSpPr>
        <p:spPr>
          <a:xfrm>
            <a:off x="2193187" y="1628240"/>
            <a:ext cx="4487131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재활운동서비스분류관련 자문회의진행 및 관련내용정리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20AF24-EF2B-4488-A086-D472A4D61A2C}"/>
              </a:ext>
            </a:extLst>
          </p:cNvPr>
          <p:cNvSpPr txBox="1"/>
          <p:nvPr/>
        </p:nvSpPr>
        <p:spPr>
          <a:xfrm>
            <a:off x="1885857" y="5572668"/>
            <a:ext cx="6959600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 운동 및 체육 관련 프로그램의 분류 방향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프로그램 참여 효과 평가항목 및 평가전략 설정을 위한 자문 진행</a:t>
            </a:r>
            <a:endParaRPr lang="ko-KR" altLang="en-US" sz="12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0944383-989A-4584-B1E7-A77485CAAEDA}"/>
              </a:ext>
            </a:extLst>
          </p:cNvPr>
          <p:cNvGrpSpPr/>
          <p:nvPr/>
        </p:nvGrpSpPr>
        <p:grpSpPr>
          <a:xfrm>
            <a:off x="2227194" y="2102145"/>
            <a:ext cx="6676037" cy="3470522"/>
            <a:chOff x="2080549" y="2237469"/>
            <a:chExt cx="7052511" cy="3666231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6F66952-3EE0-425C-9EB2-5069C3DD7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0549" y="2237469"/>
              <a:ext cx="3486969" cy="196142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A00BD79-1CBD-469B-A526-0537A440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4770" y="2237469"/>
              <a:ext cx="3548290" cy="1995913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6D370CF5-0BB2-40BA-B260-C05B08526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656"/>
            <a:stretch/>
          </p:blipFill>
          <p:spPr>
            <a:xfrm>
              <a:off x="2154057" y="4198890"/>
              <a:ext cx="3354729" cy="1704810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682B737-7973-4DB6-B43D-D9F82E4FB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656"/>
            <a:stretch/>
          </p:blipFill>
          <p:spPr>
            <a:xfrm>
              <a:off x="5616743" y="4198890"/>
              <a:ext cx="3496913" cy="1704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84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현황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902182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을지대학교</a:t>
            </a:r>
            <a:endParaRPr lang="ko-KR" altLang="en-US" sz="16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BC26AF9-E630-4F71-A9A1-3EA73054A41D}"/>
              </a:ext>
            </a:extLst>
          </p:cNvPr>
          <p:cNvSpPr/>
          <p:nvPr/>
        </p:nvSpPr>
        <p:spPr>
          <a:xfrm>
            <a:off x="1163983" y="1658251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EB1C3-D7A7-442B-8CD9-1DBBBA21F077}"/>
              </a:ext>
            </a:extLst>
          </p:cNvPr>
          <p:cNvSpPr txBox="1"/>
          <p:nvPr/>
        </p:nvSpPr>
        <p:spPr>
          <a:xfrm>
            <a:off x="1542871" y="1569899"/>
            <a:ext cx="2760406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 프로그램 전후 평가용 지표 탐색 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8CB4FCB-2970-4EE3-94FA-02511EC21847}"/>
              </a:ext>
            </a:extLst>
          </p:cNvPr>
          <p:cNvSpPr/>
          <p:nvPr/>
        </p:nvSpPr>
        <p:spPr>
          <a:xfrm>
            <a:off x="6709380" y="1643995"/>
            <a:ext cx="266203" cy="266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6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6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961D-E915-4E13-88F1-11A997DF7E16}"/>
              </a:ext>
            </a:extLst>
          </p:cNvPr>
          <p:cNvSpPr txBox="1"/>
          <p:nvPr/>
        </p:nvSpPr>
        <p:spPr>
          <a:xfrm>
            <a:off x="6830146" y="1560104"/>
            <a:ext cx="3033570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평가용 지표를 활용한 실험연구 </a:t>
            </a:r>
            <a:r>
              <a:rPr lang="ko-KR" altLang="en-US" sz="14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준비</a:t>
            </a:r>
            <a:endParaRPr lang="ko-KR" altLang="en-US" sz="14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80BC34D-CE06-4DAA-85D8-6285C9384ECF}"/>
              </a:ext>
            </a:extLst>
          </p:cNvPr>
          <p:cNvGrpSpPr/>
          <p:nvPr/>
        </p:nvGrpSpPr>
        <p:grpSpPr>
          <a:xfrm>
            <a:off x="847716" y="2361734"/>
            <a:ext cx="4650338" cy="1922577"/>
            <a:chOff x="369183" y="2600454"/>
            <a:chExt cx="4871381" cy="201396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7EEE07E-1720-4570-B7F9-57E3245A2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83" y="2695105"/>
              <a:ext cx="1824660" cy="1824660"/>
            </a:xfrm>
            <a:prstGeom prst="rect">
              <a:avLst/>
            </a:prstGeom>
          </p:spPr>
        </p:pic>
        <p:pic>
          <p:nvPicPr>
            <p:cNvPr id="1026" name="Picture 2" descr="도수근력검사의 이해 및 도수근력등급 : 네이버 블로그">
              <a:extLst>
                <a:ext uri="{FF2B5EF4-FFF2-40B4-BE49-F238E27FC236}">
                  <a16:creationId xmlns:a16="http://schemas.microsoft.com/office/drawing/2014/main" id="{51844B4C-15BA-41EB-A9BC-BE27AB871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9" t="9574" r="11991" b="5779"/>
            <a:stretch/>
          </p:blipFill>
          <p:spPr bwMode="auto">
            <a:xfrm>
              <a:off x="2252765" y="2678339"/>
              <a:ext cx="1414706" cy="185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82D94B68-60E7-4204-9E8F-A43B3C36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193" b="6371"/>
            <a:stretch/>
          </p:blipFill>
          <p:spPr>
            <a:xfrm>
              <a:off x="3647737" y="2600454"/>
              <a:ext cx="1592827" cy="2013963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32368CF8-EA10-4133-AB99-94827D25A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02"/>
          <a:stretch/>
        </p:blipFill>
        <p:spPr>
          <a:xfrm>
            <a:off x="6829728" y="2216538"/>
            <a:ext cx="3311775" cy="20832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6F1CD7-3E61-4B99-B7E7-D9FA13BFEA57}"/>
              </a:ext>
            </a:extLst>
          </p:cNvPr>
          <p:cNvSpPr txBox="1"/>
          <p:nvPr/>
        </p:nvSpPr>
        <p:spPr>
          <a:xfrm>
            <a:off x="466951" y="4448540"/>
            <a:ext cx="4487131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족저압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도수근력검사</a:t>
            </a:r>
            <a:r>
              <a:rPr lang="en-US" altLang="ko-KR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관절가동성 등의 평가 지표 탐색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8254A3-CE60-44E1-887B-80E5CD11870A}"/>
              </a:ext>
            </a:extLst>
          </p:cNvPr>
          <p:cNvSpPr txBox="1"/>
          <p:nvPr/>
        </p:nvSpPr>
        <p:spPr>
          <a:xfrm>
            <a:off x="5833427" y="4436871"/>
            <a:ext cx="4487131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기관생명윤리위원회 심의 서류 작성</a:t>
            </a:r>
          </a:p>
        </p:txBody>
      </p:sp>
    </p:spTree>
    <p:extLst>
      <p:ext uri="{BB962C8B-B14F-4D97-AF65-F5344CB8AC3E}">
        <p14:creationId xmlns:p14="http://schemas.microsoft.com/office/powerpoint/2010/main" val="326024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21">
            <a:extLst>
              <a:ext uri="{FF2B5EF4-FFF2-40B4-BE49-F238E27FC236}">
                <a16:creationId xmlns:a16="http://schemas.microsoft.com/office/drawing/2014/main" id="{60CA29AC-E53F-42E8-A35D-883D68DD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24436"/>
            <a:ext cx="2743200" cy="365125"/>
          </a:xfrm>
        </p:spPr>
        <p:txBody>
          <a:bodyPr/>
          <a:lstStyle/>
          <a:p>
            <a:fld id="{D3A586BB-35DF-4640-BEF7-147ACFE1E92D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C659E320-35BF-4754-8352-A939EC13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47" y="12700"/>
            <a:ext cx="6959600" cy="580374"/>
          </a:xfrm>
        </p:spPr>
        <p:txBody>
          <a:bodyPr>
            <a:normAutofit/>
          </a:bodyPr>
          <a:lstStyle/>
          <a:p>
            <a:r>
              <a:rPr lang="en-US" altLang="ko-KR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계획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5031208-332F-4B08-974A-738AB942A5D5}"/>
              </a:ext>
            </a:extLst>
          </p:cNvPr>
          <p:cNvGrpSpPr/>
          <p:nvPr/>
        </p:nvGrpSpPr>
        <p:grpSpPr>
          <a:xfrm>
            <a:off x="2967488" y="2208361"/>
            <a:ext cx="6264633" cy="1785671"/>
            <a:chOff x="2967488" y="2590167"/>
            <a:chExt cx="6264633" cy="977275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DCFDA6C-B66A-455E-A34E-111A2966110B}"/>
                </a:ext>
              </a:extLst>
            </p:cNvPr>
            <p:cNvSpPr/>
            <p:nvPr/>
          </p:nvSpPr>
          <p:spPr>
            <a:xfrm>
              <a:off x="2967488" y="2590167"/>
              <a:ext cx="6264633" cy="97727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3A71EB-8CEC-469F-9E3D-DB5BFBE7A0BE}"/>
                </a:ext>
              </a:extLst>
            </p:cNvPr>
            <p:cNvSpPr txBox="1"/>
            <p:nvPr/>
          </p:nvSpPr>
          <p:spPr>
            <a:xfrm>
              <a:off x="3262499" y="2904265"/>
              <a:ext cx="5667003" cy="387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400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3</a:t>
              </a:r>
              <a:r>
                <a:rPr lang="ko-KR" altLang="en-US" sz="400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월 기관별 업무진행 계획</a:t>
              </a:r>
              <a:endParaRPr lang="ko-KR" altLang="en-US" sz="4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60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F7909A8B-55F6-4F01-9029-A67434EC3125}"/>
              </a:ext>
            </a:extLst>
          </p:cNvPr>
          <p:cNvSpPr txBox="1"/>
          <p:nvPr/>
        </p:nvSpPr>
        <p:spPr>
          <a:xfrm>
            <a:off x="178678" y="3034047"/>
            <a:ext cx="5164842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개인정보보호법에 따라 익명화 또는 가명화가 요구되는 정보 식별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65A7679-B061-44E9-A849-196D4790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기관별 업무진행 계획</a:t>
            </a:r>
          </a:p>
        </p:txBody>
      </p: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213CD1C-856A-4D3E-B1AC-453E7CD3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86BB-35DF-4640-BEF7-147ACFE1E92D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177D8A1-089E-401F-A611-6235BBE2CC16}"/>
              </a:ext>
            </a:extLst>
          </p:cNvPr>
          <p:cNvSpPr/>
          <p:nvPr/>
        </p:nvSpPr>
        <p:spPr>
          <a:xfrm>
            <a:off x="369183" y="4698743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엑서코웍</a:t>
            </a:r>
            <a:endParaRPr lang="ko-KR" altLang="en-US" sz="14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94749-B6F4-46E7-9534-9EAE725BB433}"/>
              </a:ext>
            </a:extLst>
          </p:cNvPr>
          <p:cNvSpPr txBox="1"/>
          <p:nvPr/>
        </p:nvSpPr>
        <p:spPr>
          <a:xfrm>
            <a:off x="396517" y="5199456"/>
            <a:ext cx="2172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재활운동서비스 분류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CBD58345-5916-4564-8156-EC1D3C46E359}"/>
              </a:ext>
            </a:extLst>
          </p:cNvPr>
          <p:cNvSpPr/>
          <p:nvPr/>
        </p:nvSpPr>
        <p:spPr>
          <a:xfrm>
            <a:off x="369183" y="3564037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마케시안</a:t>
            </a:r>
            <a:endParaRPr lang="ko-KR" altLang="en-US" sz="14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22212-9375-45BD-B57A-A1D3BAB2430F}"/>
              </a:ext>
            </a:extLst>
          </p:cNvPr>
          <p:cNvSpPr txBox="1"/>
          <p:nvPr/>
        </p:nvSpPr>
        <p:spPr>
          <a:xfrm>
            <a:off x="178465" y="4056177"/>
            <a:ext cx="2537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 베이스 구축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0EA06466-475A-41B5-A7E8-CA6E1A8AA75B}"/>
              </a:ext>
            </a:extLst>
          </p:cNvPr>
          <p:cNvSpPr/>
          <p:nvPr/>
        </p:nvSpPr>
        <p:spPr>
          <a:xfrm>
            <a:off x="369183" y="5804815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을지대학교</a:t>
            </a:r>
            <a:endParaRPr lang="ko-KR" altLang="en-US" sz="14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F105C0-4698-4106-B197-050B61E765F9}"/>
              </a:ext>
            </a:extLst>
          </p:cNvPr>
          <p:cNvSpPr txBox="1"/>
          <p:nvPr/>
        </p:nvSpPr>
        <p:spPr>
          <a:xfrm>
            <a:off x="578177" y="6328269"/>
            <a:ext cx="2336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기관생명윤리위원회 심의 진행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7D2121B-789A-4DA8-8976-2D39C5B0EE4C}"/>
              </a:ext>
            </a:extLst>
          </p:cNvPr>
          <p:cNvSpPr/>
          <p:nvPr/>
        </p:nvSpPr>
        <p:spPr>
          <a:xfrm>
            <a:off x="369183" y="767263"/>
            <a:ext cx="1199641" cy="36889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청주대학교</a:t>
            </a:r>
            <a:endParaRPr lang="ko-KR" altLang="en-US" sz="1400" dirty="0">
              <a:solidFill>
                <a:schemeClr val="tx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4D6ECE-6ADA-4002-9675-ED8303216024}"/>
              </a:ext>
            </a:extLst>
          </p:cNvPr>
          <p:cNvSpPr txBox="1"/>
          <p:nvPr/>
        </p:nvSpPr>
        <p:spPr>
          <a:xfrm>
            <a:off x="3613616" y="6311042"/>
            <a:ext cx="2114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장애 유형별 평가 지표 확대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F160C-B415-4ECF-B5A8-25DCBE50BCF6}"/>
              </a:ext>
            </a:extLst>
          </p:cNvPr>
          <p:cNvSpPr txBox="1"/>
          <p:nvPr/>
        </p:nvSpPr>
        <p:spPr>
          <a:xfrm>
            <a:off x="6266848" y="6310114"/>
            <a:ext cx="2114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장애 유형별 환자 모집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981D33-260C-4247-B641-0286B49A7B83}"/>
              </a:ext>
            </a:extLst>
          </p:cNvPr>
          <p:cNvSpPr txBox="1"/>
          <p:nvPr/>
        </p:nvSpPr>
        <p:spPr>
          <a:xfrm>
            <a:off x="3360228" y="5219714"/>
            <a:ext cx="3510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연계프로그램 개발을 위한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대표 서비스선정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0CD151-FDD7-4672-9897-9E9945AE9E18}"/>
              </a:ext>
            </a:extLst>
          </p:cNvPr>
          <p:cNvSpPr txBox="1"/>
          <p:nvPr/>
        </p:nvSpPr>
        <p:spPr>
          <a:xfrm>
            <a:off x="3516137" y="4083694"/>
            <a:ext cx="3676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웹 기반 플랫폼 시스템 개발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사용자 웹 시스템 개발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lang="ko-KR" altLang="en-US" sz="1200" kern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928198-7788-4243-B9A3-8EBC510D0622}"/>
              </a:ext>
            </a:extLst>
          </p:cNvPr>
          <p:cNvSpPr txBox="1"/>
          <p:nvPr/>
        </p:nvSpPr>
        <p:spPr>
          <a:xfrm>
            <a:off x="369183" y="1127389"/>
            <a:ext cx="5164842" cy="35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3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스포츠건강재활 전공</a:t>
            </a:r>
            <a:endParaRPr lang="ko-KR" altLang="en-US" sz="1300" kern="0" dirty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8F2D41-0FE8-4662-BEE7-27A94B3F1327}"/>
              </a:ext>
            </a:extLst>
          </p:cNvPr>
          <p:cNvSpPr txBox="1"/>
          <p:nvPr/>
        </p:nvSpPr>
        <p:spPr>
          <a:xfrm>
            <a:off x="3301116" y="1434585"/>
            <a:ext cx="4922879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차년도 논문제출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(mrnIF 50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점 이상</a:t>
            </a:r>
            <a:r>
              <a:rPr lang="en-US" altLang="ko-KR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실적을 위한 실험 연구 진행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878751-182F-4E09-8190-A6D702FD39FA}"/>
              </a:ext>
            </a:extLst>
          </p:cNvPr>
          <p:cNvSpPr txBox="1"/>
          <p:nvPr/>
        </p:nvSpPr>
        <p:spPr>
          <a:xfrm>
            <a:off x="369183" y="1938224"/>
            <a:ext cx="5164842" cy="35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3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인공지능 </a:t>
            </a:r>
            <a:r>
              <a:rPr lang="en-US" altLang="ko-KR" sz="13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S/W </a:t>
            </a:r>
            <a:r>
              <a:rPr lang="ko-KR" altLang="en-US" sz="13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전공</a:t>
            </a:r>
            <a:endParaRPr lang="ko-KR" altLang="en-US" sz="1300" kern="0" dirty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8F45F8-6751-457B-A701-F2145154E156}"/>
              </a:ext>
            </a:extLst>
          </p:cNvPr>
          <p:cNvSpPr txBox="1"/>
          <p:nvPr/>
        </p:nvSpPr>
        <p:spPr>
          <a:xfrm>
            <a:off x="388847" y="2694472"/>
            <a:ext cx="5164842" cy="35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3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디지털 보안 전공</a:t>
            </a:r>
            <a:endParaRPr lang="ko-KR" altLang="en-US" sz="1300" kern="0" dirty="0">
              <a:solidFill>
                <a:srgbClr val="000000"/>
              </a:solidFill>
              <a:effectLst/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23130D-EAE9-470F-91AA-E1F0CF7487BD}"/>
              </a:ext>
            </a:extLst>
          </p:cNvPr>
          <p:cNvSpPr txBox="1"/>
          <p:nvPr/>
        </p:nvSpPr>
        <p:spPr>
          <a:xfrm>
            <a:off x="360764" y="1441445"/>
            <a:ext cx="3091741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지역사회 재활운동 체험단 모집 진행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46E6817-9ED8-4948-9C4E-6DA17ADA6483}"/>
              </a:ext>
            </a:extLst>
          </p:cNvPr>
          <p:cNvSpPr/>
          <p:nvPr/>
        </p:nvSpPr>
        <p:spPr>
          <a:xfrm>
            <a:off x="469209" y="3100704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1CFEC7CC-1211-4606-B4C7-3B0BDB4D09AA}"/>
              </a:ext>
            </a:extLst>
          </p:cNvPr>
          <p:cNvSpPr/>
          <p:nvPr/>
        </p:nvSpPr>
        <p:spPr>
          <a:xfrm>
            <a:off x="469638" y="1522090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FDD7EC23-DA80-4ECA-9DC5-07F07BE22CE4}"/>
              </a:ext>
            </a:extLst>
          </p:cNvPr>
          <p:cNvSpPr/>
          <p:nvPr/>
        </p:nvSpPr>
        <p:spPr>
          <a:xfrm>
            <a:off x="3500412" y="1523775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E03F1E4B-EF4D-4B9F-BC07-FC5B0E3306F4}"/>
              </a:ext>
            </a:extLst>
          </p:cNvPr>
          <p:cNvSpPr/>
          <p:nvPr/>
        </p:nvSpPr>
        <p:spPr>
          <a:xfrm>
            <a:off x="469638" y="4083696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F260B427-767E-4E00-BC63-8229F3C34BE8}"/>
              </a:ext>
            </a:extLst>
          </p:cNvPr>
          <p:cNvSpPr/>
          <p:nvPr/>
        </p:nvSpPr>
        <p:spPr>
          <a:xfrm>
            <a:off x="3500412" y="4094007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99123393-07EE-4EBC-BCE9-ECF644EB5AA0}"/>
              </a:ext>
            </a:extLst>
          </p:cNvPr>
          <p:cNvSpPr/>
          <p:nvPr/>
        </p:nvSpPr>
        <p:spPr>
          <a:xfrm>
            <a:off x="469638" y="5235935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2AC710EF-0AE5-462F-ABDB-31997DA9D89D}"/>
              </a:ext>
            </a:extLst>
          </p:cNvPr>
          <p:cNvSpPr/>
          <p:nvPr/>
        </p:nvSpPr>
        <p:spPr>
          <a:xfrm>
            <a:off x="3500412" y="5246246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5356C782-4B5E-4E67-8E72-D37D5FAFFB9B}"/>
              </a:ext>
            </a:extLst>
          </p:cNvPr>
          <p:cNvSpPr/>
          <p:nvPr/>
        </p:nvSpPr>
        <p:spPr>
          <a:xfrm>
            <a:off x="469638" y="6340208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916153DB-388B-4FF0-AE0A-19167673FDEF}"/>
              </a:ext>
            </a:extLst>
          </p:cNvPr>
          <p:cNvSpPr/>
          <p:nvPr/>
        </p:nvSpPr>
        <p:spPr>
          <a:xfrm>
            <a:off x="3500412" y="6350519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5256A9AF-9534-4553-87B1-6B9690DD3A5B}"/>
              </a:ext>
            </a:extLst>
          </p:cNvPr>
          <p:cNvSpPr/>
          <p:nvPr/>
        </p:nvSpPr>
        <p:spPr>
          <a:xfrm>
            <a:off x="6316286" y="6341626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90119618-77D9-47A1-9CF4-88942CFB6DF0}"/>
              </a:ext>
            </a:extLst>
          </p:cNvPr>
          <p:cNvSpPr/>
          <p:nvPr/>
        </p:nvSpPr>
        <p:spPr>
          <a:xfrm>
            <a:off x="469638" y="2341661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C1C9D9AA-B54C-4E00-B94A-F8BA27BC2CE2}"/>
              </a:ext>
            </a:extLst>
          </p:cNvPr>
          <p:cNvSpPr/>
          <p:nvPr/>
        </p:nvSpPr>
        <p:spPr>
          <a:xfrm>
            <a:off x="3500412" y="2360598"/>
            <a:ext cx="220510" cy="2205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r>
              <a:rPr lang="en-US" altLang="ko-KR" sz="1300"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1300" dirty="0"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65DB0C-2011-4DA8-95EA-9740FF64CB09}"/>
              </a:ext>
            </a:extLst>
          </p:cNvPr>
          <p:cNvSpPr txBox="1"/>
          <p:nvPr/>
        </p:nvSpPr>
        <p:spPr>
          <a:xfrm>
            <a:off x="2569447" y="2272962"/>
            <a:ext cx="4922879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데이터 정형화를 위한 크롤러 수정작업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11E8FA-A116-4232-9A40-3C8CE132474C}"/>
              </a:ext>
            </a:extLst>
          </p:cNvPr>
          <p:cNvSpPr txBox="1"/>
          <p:nvPr/>
        </p:nvSpPr>
        <p:spPr>
          <a:xfrm>
            <a:off x="262707" y="2249789"/>
            <a:ext cx="2869751" cy="33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>
                <a:solidFill>
                  <a:srgbClr val="000000"/>
                </a:solidFill>
                <a:effectLst/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유관기관 담당자와 연락 진행</a:t>
            </a:r>
          </a:p>
        </p:txBody>
      </p:sp>
    </p:spTree>
    <p:extLst>
      <p:ext uri="{BB962C8B-B14F-4D97-AF65-F5344CB8AC3E}">
        <p14:creationId xmlns:p14="http://schemas.microsoft.com/office/powerpoint/2010/main" val="971388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2394</TotalTime>
  <Words>380</Words>
  <Application>Microsoft Office PowerPoint</Application>
  <PresentationFormat>와이드스크린</PresentationFormat>
  <Paragraphs>98</Paragraphs>
  <Slides>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0" baseType="lpstr">
      <vt:lpstr>나눔스퀘어라운드 Regular</vt:lpstr>
      <vt:lpstr>나눔스퀘어 ExtraBold</vt:lpstr>
      <vt:lpstr>나눔스퀘어_ac Bold</vt:lpstr>
      <vt:lpstr>나눔스퀘어라운드 Light</vt:lpstr>
      <vt:lpstr>Arial</vt:lpstr>
      <vt:lpstr>나눔고딕</vt:lpstr>
      <vt:lpstr>맑은 고딕</vt:lpstr>
      <vt:lpstr>나눔스퀘어라운드 ExtraBold</vt:lpstr>
      <vt:lpstr>나눔스퀘어_ac</vt:lpstr>
      <vt:lpstr>나눔스퀘어라운드 Bold</vt:lpstr>
      <vt:lpstr>Office 테마</vt:lpstr>
      <vt:lpstr>PowerPoint 프레젠테이션</vt:lpstr>
      <vt:lpstr>2월 기관별 업무진행 현황</vt:lpstr>
      <vt:lpstr>2월 기관별 업무진행 현황</vt:lpstr>
      <vt:lpstr>2월 기관별 업무진행 현황</vt:lpstr>
      <vt:lpstr>2월 기관별 업무진행 현황</vt:lpstr>
      <vt:lpstr>2월 기관별 업무진행 현황</vt:lpstr>
      <vt:lpstr>2월 기관별 업무진행 현황</vt:lpstr>
      <vt:lpstr>3월 기관별 업무진행 계획</vt:lpstr>
      <vt:lpstr>3월 기관별 업무진행 계획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공동 - 3  지역사회복귀 장애인의 신체활동 증진을 위한  기존 부처 서비스 연계 시범 프로그램 개발 및 유효성 검증 </dc:title>
  <dc:creator>Yushin Kim</dc:creator>
  <cp:lastModifiedBy>박다훈</cp:lastModifiedBy>
  <cp:revision>118</cp:revision>
  <dcterms:created xsi:type="dcterms:W3CDTF">2021-12-06T06:54:00Z</dcterms:created>
  <dcterms:modified xsi:type="dcterms:W3CDTF">2022-02-25T01:22:41Z</dcterms:modified>
</cp:coreProperties>
</file>