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66" r:id="rId4"/>
    <p:sldId id="268" r:id="rId5"/>
    <p:sldId id="267" r:id="rId6"/>
    <p:sldId id="269" r:id="rId7"/>
    <p:sldId id="292" r:id="rId8"/>
    <p:sldId id="294" r:id="rId9"/>
    <p:sldId id="295" r:id="rId10"/>
    <p:sldId id="301" r:id="rId11"/>
    <p:sldId id="300" r:id="rId12"/>
    <p:sldId id="257" r:id="rId13"/>
    <p:sldId id="258" r:id="rId14"/>
    <p:sldId id="259" r:id="rId15"/>
    <p:sldId id="260" r:id="rId16"/>
    <p:sldId id="299" r:id="rId17"/>
    <p:sldId id="271" r:id="rId18"/>
    <p:sldId id="298" r:id="rId19"/>
    <p:sldId id="289" r:id="rId20"/>
    <p:sldId id="284" r:id="rId21"/>
  </p:sldIdLst>
  <p:sldSz cx="12192000" cy="6858000"/>
  <p:notesSz cx="6858000" cy="9144000"/>
  <p:embeddedFontLst>
    <p:embeddedFont>
      <p:font typeface="나눔고딕" panose="020D0604000000000000" pitchFamily="50" charset="-127"/>
      <p:regular r:id="rId23"/>
      <p:bold r:id="rId24"/>
    </p:embeddedFont>
    <p:embeddedFont>
      <p:font typeface="나눔고딕 ExtraBold" panose="020D0904000000000000" pitchFamily="50" charset="-127"/>
      <p:bold r:id="rId25"/>
    </p:embeddedFont>
    <p:embeddedFont>
      <p:font typeface="나눔스퀘어 Bold" panose="020B0600000101010101" pitchFamily="50" charset="-127"/>
      <p:bold r:id="rId26"/>
    </p:embeddedFont>
    <p:embeddedFont>
      <p:font typeface="나눔스퀘어 ExtraBold" panose="020B0600000101010101" pitchFamily="50" charset="-127"/>
      <p:bold r:id="rId27"/>
    </p:embeddedFont>
    <p:embeddedFont>
      <p:font typeface="나눔스퀘어_ac Bold" panose="020B0600000101010101" pitchFamily="50" charset="-127"/>
      <p:bold r:id="rId28"/>
    </p:embeddedFont>
    <p:embeddedFont>
      <p:font typeface="나눔스퀘어라운드 Bold" panose="020B0600000101010101" pitchFamily="50" charset="-127"/>
      <p:bold r:id="rId29"/>
    </p:embeddedFont>
    <p:embeddedFont>
      <p:font typeface="나눔스퀘어라운드 ExtraBold" panose="020B0600000101010101" pitchFamily="50" charset="-127"/>
      <p:bold r:id="rId30"/>
    </p:embeddedFont>
    <p:embeddedFont>
      <p:font typeface="나눔스퀘어라운드 Light" panose="020B0600000101010101" pitchFamily="50" charset="-127"/>
      <p:regular r:id="rId31"/>
    </p:embeddedFont>
    <p:embeddedFont>
      <p:font typeface="나눔스퀘어라운드 Regular" panose="020B0600000101010101" pitchFamily="50" charset="-127"/>
      <p:regular r:id="rId32"/>
    </p:embeddedFont>
    <p:embeddedFont>
      <p:font typeface="맑은 고딕" panose="020B0503020000020004" pitchFamily="50" charset="-127"/>
      <p:regular r:id="rId33"/>
      <p:bold r:id="rId34"/>
    </p:embeddedFont>
    <p:embeddedFont>
      <p:font typeface="함초롬바탕" panose="02030604000101010101" pitchFamily="18" charset="-127"/>
      <p:regular r:id="rId35"/>
      <p:bold r:id="rId3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586E"/>
    <a:srgbClr val="547A8C"/>
    <a:srgbClr val="B3E0F7"/>
    <a:srgbClr val="F8F200"/>
    <a:srgbClr val="AD97FF"/>
    <a:srgbClr val="3F3FFF"/>
    <a:srgbClr val="E7E7E7"/>
    <a:srgbClr val="E7E9EB"/>
    <a:srgbClr val="FF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6C225E-E60C-4A17-A3E3-342CB3D4BD20}" v="359" dt="2021-11-18T11:05:35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1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019020181@office.cju.ac.kr" userId="f780fd9b-8e2b-4ba2-be07-cec20324f164" providerId="ADAL" clId="{19EF0C38-869C-4413-A4F4-3A4ED4A381FF}"/>
    <pc:docChg chg="custSel modSld">
      <pc:chgData name="2019020181@office.cju.ac.kr" userId="f780fd9b-8e2b-4ba2-be07-cec20324f164" providerId="ADAL" clId="{19EF0C38-869C-4413-A4F4-3A4ED4A381FF}" dt="2021-11-18T11:56:58.292" v="23" actId="1037"/>
      <pc:docMkLst>
        <pc:docMk/>
      </pc:docMkLst>
      <pc:sldChg chg="addSp delSp modSp mod">
        <pc:chgData name="2019020181@office.cju.ac.kr" userId="f780fd9b-8e2b-4ba2-be07-cec20324f164" providerId="ADAL" clId="{19EF0C38-869C-4413-A4F4-3A4ED4A381FF}" dt="2021-11-18T11:56:58.292" v="23" actId="1037"/>
        <pc:sldMkLst>
          <pc:docMk/>
          <pc:sldMk cId="421446959" sldId="269"/>
        </pc:sldMkLst>
        <pc:spChg chg="add del mod">
          <ac:chgData name="2019020181@office.cju.ac.kr" userId="f780fd9b-8e2b-4ba2-be07-cec20324f164" providerId="ADAL" clId="{19EF0C38-869C-4413-A4F4-3A4ED4A381FF}" dt="2021-11-18T11:56:16.464" v="1"/>
          <ac:spMkLst>
            <pc:docMk/>
            <pc:sldMk cId="421446959" sldId="269"/>
            <ac:spMk id="37" creationId="{1A57AF48-2D8A-4189-BF2D-A5B69B9D39E4}"/>
          </ac:spMkLst>
        </pc:spChg>
        <pc:picChg chg="mod">
          <ac:chgData name="2019020181@office.cju.ac.kr" userId="f780fd9b-8e2b-4ba2-be07-cec20324f164" providerId="ADAL" clId="{19EF0C38-869C-4413-A4F4-3A4ED4A381FF}" dt="2021-11-18T11:56:58.292" v="23" actId="1037"/>
          <ac:picMkLst>
            <pc:docMk/>
            <pc:sldMk cId="421446959" sldId="269"/>
            <ac:picMk id="32" creationId="{647B82B5-1782-4CEB-AAC0-4E8B7F66CC9C}"/>
          </ac:picMkLst>
        </pc:picChg>
        <pc:picChg chg="mod">
          <ac:chgData name="2019020181@office.cju.ac.kr" userId="f780fd9b-8e2b-4ba2-be07-cec20324f164" providerId="ADAL" clId="{19EF0C38-869C-4413-A4F4-3A4ED4A381FF}" dt="2021-11-18T11:56:58.292" v="23" actId="1037"/>
          <ac:picMkLst>
            <pc:docMk/>
            <pc:sldMk cId="421446959" sldId="269"/>
            <ac:picMk id="33" creationId="{3422B606-8A0C-4466-A619-C8242A0F5BB2}"/>
          </ac:picMkLst>
        </pc:picChg>
      </pc:sldChg>
      <pc:sldChg chg="addSp delSp modSp mod">
        <pc:chgData name="2019020181@office.cju.ac.kr" userId="f780fd9b-8e2b-4ba2-be07-cec20324f164" providerId="ADAL" clId="{19EF0C38-869C-4413-A4F4-3A4ED4A381FF}" dt="2021-11-18T11:56:42.508" v="9" actId="14100"/>
        <pc:sldMkLst>
          <pc:docMk/>
          <pc:sldMk cId="1333391977" sldId="292"/>
        </pc:sldMkLst>
        <pc:spChg chg="del">
          <ac:chgData name="2019020181@office.cju.ac.kr" userId="f780fd9b-8e2b-4ba2-be07-cec20324f164" providerId="ADAL" clId="{19EF0C38-869C-4413-A4F4-3A4ED4A381FF}" dt="2021-11-18T11:56:38.044" v="7" actId="478"/>
          <ac:spMkLst>
            <pc:docMk/>
            <pc:sldMk cId="1333391977" sldId="292"/>
            <ac:spMk id="9" creationId="{6B55A845-E96B-4801-B80A-E35B188919B3}"/>
          </ac:spMkLst>
        </pc:spChg>
        <pc:spChg chg="del mod">
          <ac:chgData name="2019020181@office.cju.ac.kr" userId="f780fd9b-8e2b-4ba2-be07-cec20324f164" providerId="ADAL" clId="{19EF0C38-869C-4413-A4F4-3A4ED4A381FF}" dt="2021-11-18T11:56:35.978" v="6" actId="478"/>
          <ac:spMkLst>
            <pc:docMk/>
            <pc:sldMk cId="1333391977" sldId="292"/>
            <ac:spMk id="15" creationId="{510825EB-97F0-4EF5-8FF4-95F39BBC3CC7}"/>
          </ac:spMkLst>
        </pc:spChg>
        <pc:spChg chg="add mod">
          <ac:chgData name="2019020181@office.cju.ac.kr" userId="f780fd9b-8e2b-4ba2-be07-cec20324f164" providerId="ADAL" clId="{19EF0C38-869C-4413-A4F4-3A4ED4A381FF}" dt="2021-11-18T11:56:28.654" v="4" actId="20577"/>
          <ac:spMkLst>
            <pc:docMk/>
            <pc:sldMk cId="1333391977" sldId="292"/>
            <ac:spMk id="25" creationId="{6EF352E3-AB9B-43F9-B414-182320CCD825}"/>
          </ac:spMkLst>
        </pc:spChg>
        <pc:spChg chg="add mod">
          <ac:chgData name="2019020181@office.cju.ac.kr" userId="f780fd9b-8e2b-4ba2-be07-cec20324f164" providerId="ADAL" clId="{19EF0C38-869C-4413-A4F4-3A4ED4A381FF}" dt="2021-11-18T11:56:42.508" v="9" actId="14100"/>
          <ac:spMkLst>
            <pc:docMk/>
            <pc:sldMk cId="1333391977" sldId="292"/>
            <ac:spMk id="26" creationId="{E5B612E1-375D-4327-97C7-42F89C6D65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81305-FE86-4F62-9FB8-58253E0F8A2E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7DE05-1C7E-476A-B308-D3CC10E167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316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856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ko-KR" altLang="en-US" dirty="0"/>
              <a:t>예산액</a:t>
            </a:r>
            <a:r>
              <a:rPr lang="en-US" altLang="ko-KR" dirty="0"/>
              <a:t>(2021</a:t>
            </a:r>
            <a:r>
              <a:rPr lang="ko-KR" altLang="en-US" dirty="0"/>
              <a:t>년도 기준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현재 최종 </a:t>
            </a:r>
            <a:r>
              <a:rPr lang="ko-KR" altLang="en-US" dirty="0" err="1"/>
              <a:t>비목별</a:t>
            </a:r>
            <a:r>
              <a:rPr lang="ko-KR" altLang="en-US" dirty="0"/>
              <a:t> 예산</a:t>
            </a:r>
            <a:r>
              <a:rPr lang="en-US" altLang="ko-KR" dirty="0"/>
              <a:t>, </a:t>
            </a:r>
            <a:r>
              <a:rPr lang="ko-KR" altLang="en-US" dirty="0" err="1"/>
              <a:t>집행액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 err="1"/>
              <a:t>비목별</a:t>
            </a:r>
            <a:r>
              <a:rPr lang="ko-KR" altLang="en-US" dirty="0"/>
              <a:t> 사용한 예산</a:t>
            </a:r>
            <a:r>
              <a:rPr lang="en-US" altLang="ko-KR" dirty="0"/>
              <a:t>, </a:t>
            </a:r>
            <a:r>
              <a:rPr lang="ko-KR" altLang="en-US" dirty="0"/>
              <a:t>잔액 </a:t>
            </a:r>
            <a:r>
              <a:rPr lang="en-US" altLang="ko-KR" dirty="0"/>
              <a:t>: </a:t>
            </a:r>
            <a:r>
              <a:rPr lang="ko-KR" altLang="en-US" dirty="0"/>
              <a:t>예산액 </a:t>
            </a:r>
            <a:r>
              <a:rPr lang="en-US" altLang="ko-KR" dirty="0"/>
              <a:t>– </a:t>
            </a:r>
            <a:r>
              <a:rPr lang="ko-KR" altLang="en-US" dirty="0" err="1"/>
              <a:t>집행액을</a:t>
            </a:r>
            <a:r>
              <a:rPr lang="ko-KR" altLang="en-US" dirty="0"/>
              <a:t> 의미함</a:t>
            </a:r>
            <a:r>
              <a:rPr lang="en-US" altLang="ko-KR" dirty="0"/>
              <a:t>. </a:t>
            </a:r>
            <a:r>
              <a:rPr lang="ko-KR" altLang="en-US" dirty="0"/>
              <a:t>예산액은 </a:t>
            </a:r>
            <a:r>
              <a:rPr lang="ko-KR" altLang="en-US" dirty="0" err="1"/>
              <a:t>집행액과</a:t>
            </a:r>
            <a:r>
              <a:rPr lang="en-US" altLang="ko-KR" dirty="0"/>
              <a:t> </a:t>
            </a:r>
            <a:r>
              <a:rPr lang="ko-KR" altLang="en-US" dirty="0"/>
              <a:t>잔액의 합산과 일치하여야 함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B9BDC-1EE5-4E63-8CB1-8045BF89F6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132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ko-KR" altLang="en-US" dirty="0"/>
              <a:t>예산액</a:t>
            </a:r>
            <a:r>
              <a:rPr lang="en-US" altLang="ko-KR" dirty="0"/>
              <a:t>(2021</a:t>
            </a:r>
            <a:r>
              <a:rPr lang="ko-KR" altLang="en-US" dirty="0"/>
              <a:t>년도 기준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현재 최종 </a:t>
            </a:r>
            <a:r>
              <a:rPr lang="ko-KR" altLang="en-US" dirty="0" err="1"/>
              <a:t>비목별</a:t>
            </a:r>
            <a:r>
              <a:rPr lang="ko-KR" altLang="en-US" dirty="0"/>
              <a:t> 예산</a:t>
            </a:r>
            <a:r>
              <a:rPr lang="en-US" altLang="ko-KR" dirty="0"/>
              <a:t>, </a:t>
            </a:r>
            <a:r>
              <a:rPr lang="ko-KR" altLang="en-US" dirty="0" err="1"/>
              <a:t>집행액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 err="1"/>
              <a:t>비목별</a:t>
            </a:r>
            <a:r>
              <a:rPr lang="ko-KR" altLang="en-US" dirty="0"/>
              <a:t> 사용한 예산</a:t>
            </a:r>
            <a:r>
              <a:rPr lang="en-US" altLang="ko-KR" dirty="0"/>
              <a:t>, </a:t>
            </a:r>
            <a:r>
              <a:rPr lang="ko-KR" altLang="en-US" dirty="0"/>
              <a:t>잔액 </a:t>
            </a:r>
            <a:r>
              <a:rPr lang="en-US" altLang="ko-KR" dirty="0"/>
              <a:t>: </a:t>
            </a:r>
            <a:r>
              <a:rPr lang="ko-KR" altLang="en-US" dirty="0"/>
              <a:t>예산액 </a:t>
            </a:r>
            <a:r>
              <a:rPr lang="en-US" altLang="ko-KR" dirty="0"/>
              <a:t>– </a:t>
            </a:r>
            <a:r>
              <a:rPr lang="ko-KR" altLang="en-US" dirty="0" err="1"/>
              <a:t>집행액을</a:t>
            </a:r>
            <a:r>
              <a:rPr lang="ko-KR" altLang="en-US" dirty="0"/>
              <a:t> 의미함</a:t>
            </a:r>
            <a:r>
              <a:rPr lang="en-US" altLang="ko-KR" dirty="0"/>
              <a:t>. </a:t>
            </a:r>
            <a:r>
              <a:rPr lang="ko-KR" altLang="en-US" dirty="0"/>
              <a:t>예산액은 </a:t>
            </a:r>
            <a:r>
              <a:rPr lang="ko-KR" altLang="en-US" dirty="0" err="1"/>
              <a:t>집행액과</a:t>
            </a:r>
            <a:r>
              <a:rPr lang="en-US" altLang="ko-KR" dirty="0"/>
              <a:t> </a:t>
            </a:r>
            <a:r>
              <a:rPr lang="ko-KR" altLang="en-US" dirty="0"/>
              <a:t>잔액의 합산과 일치하여야 함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B9BDC-1EE5-4E63-8CB1-8045BF89F6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32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ko-KR" altLang="en-US" dirty="0"/>
              <a:t>예산액</a:t>
            </a:r>
            <a:r>
              <a:rPr lang="en-US" altLang="ko-KR" dirty="0"/>
              <a:t>(2021</a:t>
            </a:r>
            <a:r>
              <a:rPr lang="ko-KR" altLang="en-US" dirty="0"/>
              <a:t>년도 기준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현재 최종 </a:t>
            </a:r>
            <a:r>
              <a:rPr lang="ko-KR" altLang="en-US" dirty="0" err="1"/>
              <a:t>비목별</a:t>
            </a:r>
            <a:r>
              <a:rPr lang="ko-KR" altLang="en-US" dirty="0"/>
              <a:t> 예산</a:t>
            </a:r>
            <a:r>
              <a:rPr lang="en-US" altLang="ko-KR" dirty="0"/>
              <a:t>, </a:t>
            </a:r>
            <a:r>
              <a:rPr lang="ko-KR" altLang="en-US" dirty="0" err="1"/>
              <a:t>집행액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 err="1"/>
              <a:t>비목별</a:t>
            </a:r>
            <a:r>
              <a:rPr lang="ko-KR" altLang="en-US" dirty="0"/>
              <a:t> 사용한 예산</a:t>
            </a:r>
            <a:r>
              <a:rPr lang="en-US" altLang="ko-KR" dirty="0"/>
              <a:t>, </a:t>
            </a:r>
            <a:r>
              <a:rPr lang="ko-KR" altLang="en-US" dirty="0"/>
              <a:t>잔액 </a:t>
            </a:r>
            <a:r>
              <a:rPr lang="en-US" altLang="ko-KR" dirty="0"/>
              <a:t>: </a:t>
            </a:r>
            <a:r>
              <a:rPr lang="ko-KR" altLang="en-US" dirty="0"/>
              <a:t>예산액 </a:t>
            </a:r>
            <a:r>
              <a:rPr lang="en-US" altLang="ko-KR" dirty="0"/>
              <a:t>– </a:t>
            </a:r>
            <a:r>
              <a:rPr lang="ko-KR" altLang="en-US" dirty="0" err="1"/>
              <a:t>집행액을</a:t>
            </a:r>
            <a:r>
              <a:rPr lang="ko-KR" altLang="en-US" dirty="0"/>
              <a:t> 의미함</a:t>
            </a:r>
            <a:r>
              <a:rPr lang="en-US" altLang="ko-KR" dirty="0"/>
              <a:t>. </a:t>
            </a:r>
            <a:r>
              <a:rPr lang="ko-KR" altLang="en-US" dirty="0"/>
              <a:t>예산액은 </a:t>
            </a:r>
            <a:r>
              <a:rPr lang="ko-KR" altLang="en-US" dirty="0" err="1"/>
              <a:t>집행액과</a:t>
            </a:r>
            <a:r>
              <a:rPr lang="en-US" altLang="ko-KR" dirty="0"/>
              <a:t> </a:t>
            </a:r>
            <a:r>
              <a:rPr lang="ko-KR" altLang="en-US" dirty="0"/>
              <a:t>잔액의 합산과 일치하여야 함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B9BDC-1EE5-4E63-8CB1-8045BF89F6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60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ko-KR" altLang="en-US" dirty="0"/>
              <a:t>예산액</a:t>
            </a:r>
            <a:r>
              <a:rPr lang="en-US" altLang="ko-KR" dirty="0"/>
              <a:t>(2021</a:t>
            </a:r>
            <a:r>
              <a:rPr lang="ko-KR" altLang="en-US" dirty="0"/>
              <a:t>년도 기준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현재 최종 </a:t>
            </a:r>
            <a:r>
              <a:rPr lang="ko-KR" altLang="en-US" dirty="0" err="1"/>
              <a:t>비목별</a:t>
            </a:r>
            <a:r>
              <a:rPr lang="ko-KR" altLang="en-US" dirty="0"/>
              <a:t> 예산</a:t>
            </a:r>
            <a:r>
              <a:rPr lang="en-US" altLang="ko-KR" dirty="0"/>
              <a:t>, </a:t>
            </a:r>
            <a:r>
              <a:rPr lang="ko-KR" altLang="en-US" dirty="0" err="1"/>
              <a:t>집행액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 err="1"/>
              <a:t>비목별</a:t>
            </a:r>
            <a:r>
              <a:rPr lang="ko-KR" altLang="en-US" dirty="0"/>
              <a:t> 사용한 예산</a:t>
            </a:r>
            <a:r>
              <a:rPr lang="en-US" altLang="ko-KR" dirty="0"/>
              <a:t>, </a:t>
            </a:r>
            <a:r>
              <a:rPr lang="ko-KR" altLang="en-US" dirty="0"/>
              <a:t>잔액 </a:t>
            </a:r>
            <a:r>
              <a:rPr lang="en-US" altLang="ko-KR" dirty="0"/>
              <a:t>: </a:t>
            </a:r>
            <a:r>
              <a:rPr lang="ko-KR" altLang="en-US" dirty="0"/>
              <a:t>예산액 </a:t>
            </a:r>
            <a:r>
              <a:rPr lang="en-US" altLang="ko-KR" dirty="0"/>
              <a:t>– </a:t>
            </a:r>
            <a:r>
              <a:rPr lang="ko-KR" altLang="en-US" dirty="0" err="1"/>
              <a:t>집행액을</a:t>
            </a:r>
            <a:r>
              <a:rPr lang="ko-KR" altLang="en-US" dirty="0"/>
              <a:t> 의미함</a:t>
            </a:r>
            <a:r>
              <a:rPr lang="en-US" altLang="ko-KR" dirty="0"/>
              <a:t>. </a:t>
            </a:r>
            <a:r>
              <a:rPr lang="ko-KR" altLang="en-US" dirty="0"/>
              <a:t>예산액은 </a:t>
            </a:r>
            <a:r>
              <a:rPr lang="ko-KR" altLang="en-US" dirty="0" err="1"/>
              <a:t>집행액과</a:t>
            </a:r>
            <a:r>
              <a:rPr lang="en-US" altLang="ko-KR" dirty="0"/>
              <a:t> </a:t>
            </a:r>
            <a:r>
              <a:rPr lang="ko-KR" altLang="en-US" dirty="0"/>
              <a:t>잔액의 합산과 일치하여야 함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B9BDC-1EE5-4E63-8CB1-8045BF89F6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905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1350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6253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spc="-1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4043-710C-485D-B0FD-59CA93B4634F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198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154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0745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9839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740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9803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05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7252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4273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DAF6-B2FD-4776-9527-8047BAA2FD2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6654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ko-KR" altLang="en-US" dirty="0"/>
              <a:t>예산액</a:t>
            </a:r>
            <a:r>
              <a:rPr lang="en-US" altLang="ko-KR" dirty="0"/>
              <a:t>(2021</a:t>
            </a:r>
            <a:r>
              <a:rPr lang="ko-KR" altLang="en-US" dirty="0"/>
              <a:t>년도 기준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현재 최종 </a:t>
            </a:r>
            <a:r>
              <a:rPr lang="ko-KR" altLang="en-US" dirty="0" err="1"/>
              <a:t>비목별</a:t>
            </a:r>
            <a:r>
              <a:rPr lang="ko-KR" altLang="en-US" dirty="0"/>
              <a:t> 예산</a:t>
            </a:r>
            <a:r>
              <a:rPr lang="en-US" altLang="ko-KR" dirty="0"/>
              <a:t>, </a:t>
            </a:r>
            <a:r>
              <a:rPr lang="ko-KR" altLang="en-US" dirty="0" err="1"/>
              <a:t>집행액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 err="1"/>
              <a:t>비목별</a:t>
            </a:r>
            <a:r>
              <a:rPr lang="ko-KR" altLang="en-US" dirty="0"/>
              <a:t> 사용한 예산</a:t>
            </a:r>
            <a:r>
              <a:rPr lang="en-US" altLang="ko-KR" dirty="0"/>
              <a:t>, </a:t>
            </a:r>
            <a:r>
              <a:rPr lang="ko-KR" altLang="en-US" dirty="0"/>
              <a:t>잔액 </a:t>
            </a:r>
            <a:r>
              <a:rPr lang="en-US" altLang="ko-KR" dirty="0"/>
              <a:t>: </a:t>
            </a:r>
            <a:r>
              <a:rPr lang="ko-KR" altLang="en-US" dirty="0"/>
              <a:t>예산액 </a:t>
            </a:r>
            <a:r>
              <a:rPr lang="en-US" altLang="ko-KR" dirty="0"/>
              <a:t>– </a:t>
            </a:r>
            <a:r>
              <a:rPr lang="ko-KR" altLang="en-US" dirty="0" err="1"/>
              <a:t>집행액을</a:t>
            </a:r>
            <a:r>
              <a:rPr lang="ko-KR" altLang="en-US" dirty="0"/>
              <a:t> 의미함</a:t>
            </a:r>
            <a:r>
              <a:rPr lang="en-US" altLang="ko-KR" dirty="0"/>
              <a:t>. </a:t>
            </a:r>
            <a:r>
              <a:rPr lang="ko-KR" altLang="en-US" dirty="0"/>
              <a:t>예산액은 </a:t>
            </a:r>
            <a:r>
              <a:rPr lang="ko-KR" altLang="en-US" dirty="0" err="1"/>
              <a:t>집행액과</a:t>
            </a:r>
            <a:r>
              <a:rPr lang="en-US" altLang="ko-KR" dirty="0"/>
              <a:t> </a:t>
            </a:r>
            <a:r>
              <a:rPr lang="ko-KR" altLang="en-US" dirty="0"/>
              <a:t>잔액의 합산과 일치하여야 함</a:t>
            </a:r>
            <a:r>
              <a:rPr lang="en-US" altLang="ko-KR" dirty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B9BDC-1EE5-4E63-8CB1-8045BF89F6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6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6BF174-7627-4FAE-B84E-1114431B6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81C7FFC-4733-4532-8EE8-37DDE00C8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803D40-3C0C-4BCD-B6F0-D77C4C7F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D34952-A5C9-43DB-BBF7-AFEA4D6B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A833E9-AF81-4A7B-809B-2E60F32F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819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F130E4-A6AC-4EE8-A39E-87757CDA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C774F35-5BD9-4D27-8A97-3CB4567CB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AD2028-97C6-4C6B-8267-C21760A1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830AAC-B465-47B6-8A5C-551C14A2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4F1457-7CB4-454A-8974-008D4D18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369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A0250F1-176D-4BD9-9271-A1C86E6E7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188EF54-8A45-4DDA-B197-7A92F247C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AC2E1AE-9181-4DE1-87FA-582EB6484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479B07-C550-4CAA-945F-E2AEBACE4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FC7D79-922F-42BA-93EC-ECB1E327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3530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7108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7113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5107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2914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1232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8754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0514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770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147FE7-4D88-48FB-95DF-721D0A71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E93C309-AD2E-415A-975F-B9F0EFE02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9BF3403-CF69-4C1B-B9DA-345A62960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49CDCCD-A68F-4564-A3C5-F4AF98FE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AA57EBE-977C-4FC8-B052-4EBE3BE1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7118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398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0373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55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06C8B5-AAE4-4D7C-A10A-91310D22A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680732-FC5E-432B-BAEC-3C91D205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D945585-474A-49DE-8053-2E22DA5D6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2AA5847-8F48-45EF-AB04-4F19BEC0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300FEF-8FBC-4BFD-BBD4-19396266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20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634204-DD7D-42C1-B804-EE66232D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6D5E01-4A71-4AA0-B49B-062D2E7F1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79B1E10-A9FA-47C8-A8DE-5605D184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3B12AEC-8B55-4C8F-B77B-08ECD1522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C922599-F212-4841-9D5E-E3E76EC5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5D25CC0-71FB-455B-8C6A-8E4261A0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910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A47606-A5D2-49E1-A1B3-2BB3C193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462299-49A6-48B0-9722-8D350E0EB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B00B2BB-FD47-499A-8C9C-54E1F72CA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418C6F6-FCF7-42C9-8C3F-C3CE5458A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A8DD3A0-6C2C-49C9-949C-27816E958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72E9F9B-6698-4541-B4E7-01BFB254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CD86F33-FC58-4215-81DF-71CB6DBD9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D6DF0C1-8CB6-4800-92BD-36D1A2AD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01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DF0EBD-CDB5-49DB-B2D8-3A41A5AA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B3B801-2728-462C-BF6B-C0481826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3CC8CEE-D226-4867-B480-C61667189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BE26DFC-3C10-4B4F-B6E6-C31FB233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521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DBC50D5-7B4A-4FFF-B514-3B740B2C3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92CA9C9-6E3C-4125-8D00-60419B17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6BB2439-7E03-4474-8262-F1A70CFC3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047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C1844-A384-447F-857F-384F98D8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570A35-F065-4DB5-BF90-B72FE60EC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CF4F2D1-4349-4D52-8A70-1494ED6A4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2B708C-156F-4E4B-8481-D502A40F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9262EB2-F8DA-4176-9BDE-4E7DC1F66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F0968A4-4B64-44C7-A97B-B704BB73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780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7DCE2B-8614-4A4E-95C4-7846DD754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036F722-F77A-435A-A7C0-05812E112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6671D2F-6406-4D98-9274-F46C2655B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2F61BFF-59B5-4A9A-B95B-ACEFCB99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E859EF6-4CBC-43C0-986A-F8E6B59E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5FB3A1B-B186-4C76-8ED3-B3311AC6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052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BD55E10-C2E7-420B-92F2-256059FB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8FD165-C721-4EB9-BF4F-7EB207434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B7626FB-2BCC-40F3-91CB-9A3FB9DD4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B5A9-75A2-4382-85C3-5265B42E67A3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B06778-5210-477E-A3A7-878974F3D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0DDF36-7F38-4CB6-A882-A989F7543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02C25-C87B-44B4-9AD5-72E83316BF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142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BBA5A-F2B9-4D43-9CE2-601C50B27E8D}" type="datetimeFigureOut">
              <a:rPr lang="ko-KR" altLang="en-US" smtClean="0"/>
              <a:t>2021-11-18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FC00A-E135-4827-BC61-650EA7787D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525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gif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rom The Alden Network Podcasts: Do You Know Your Medicare Benefits for  Short-Term Rehabilitation? - The Alden Network">
            <a:extLst>
              <a:ext uri="{FF2B5EF4-FFF2-40B4-BE49-F238E27FC236}">
                <a16:creationId xmlns:a16="http://schemas.microsoft.com/office/drawing/2014/main" id="{DBB83411-DE3D-4F11-AB6A-E2D913D0C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5" b="10889"/>
          <a:stretch/>
        </p:blipFill>
        <p:spPr bwMode="auto">
          <a:xfrm>
            <a:off x="0" y="-1"/>
            <a:ext cx="12192000" cy="460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0D84111-3595-4DF6-AC7B-00F0942C08D3}"/>
              </a:ext>
            </a:extLst>
          </p:cNvPr>
          <p:cNvSpPr/>
          <p:nvPr/>
        </p:nvSpPr>
        <p:spPr>
          <a:xfrm>
            <a:off x="0" y="2543870"/>
            <a:ext cx="12192000" cy="2079898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6C5DD-168D-4430-AC5E-4C2F67EBAAC9}"/>
              </a:ext>
            </a:extLst>
          </p:cNvPr>
          <p:cNvSpPr txBox="1"/>
          <p:nvPr/>
        </p:nvSpPr>
        <p:spPr>
          <a:xfrm>
            <a:off x="357301" y="3547165"/>
            <a:ext cx="85023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kern="0" dirty="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지역사회복귀 장애인의 신체활동 증진을 위한 </a:t>
            </a:r>
            <a:br>
              <a:rPr lang="ko-KR" altLang="en-US" sz="2400" kern="0" dirty="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</a:br>
            <a:r>
              <a:rPr lang="ko-KR" altLang="en-US" sz="2400" b="1" kern="0" dirty="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기존 부처 서비스 연계 시범 프로그램 개발 및 유효성 검증 </a:t>
            </a:r>
            <a:endParaRPr lang="ko-KR" altLang="en-US" sz="2400" kern="0" dirty="0">
              <a:solidFill>
                <a:schemeClr val="bg1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C81C0-C006-4381-B161-7DAF89724FC4}"/>
              </a:ext>
            </a:extLst>
          </p:cNvPr>
          <p:cNvSpPr txBox="1"/>
          <p:nvPr/>
        </p:nvSpPr>
        <p:spPr>
          <a:xfrm>
            <a:off x="389385" y="2753290"/>
            <a:ext cx="85023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kern="0" dirty="0">
                <a:solidFill>
                  <a:schemeClr val="bg1"/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공동 </a:t>
            </a:r>
            <a:r>
              <a:rPr lang="en-US" altLang="ko-KR" sz="2000" b="1" kern="0" dirty="0">
                <a:solidFill>
                  <a:schemeClr val="bg1"/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- 3</a:t>
            </a:r>
            <a:endParaRPr lang="ko-KR" altLang="en-US" sz="2000" kern="0" dirty="0">
              <a:solidFill>
                <a:schemeClr val="bg1"/>
              </a:solidFill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24F92392-50F3-4FF3-8B5D-45A1A25165B4}"/>
              </a:ext>
            </a:extLst>
          </p:cNvPr>
          <p:cNvCxnSpPr/>
          <p:nvPr/>
        </p:nvCxnSpPr>
        <p:spPr>
          <a:xfrm>
            <a:off x="449178" y="3321176"/>
            <a:ext cx="425115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12FB9AB-8943-4F05-B280-51E03F7F9411}"/>
              </a:ext>
            </a:extLst>
          </p:cNvPr>
          <p:cNvSpPr txBox="1"/>
          <p:nvPr/>
        </p:nvSpPr>
        <p:spPr>
          <a:xfrm>
            <a:off x="481262" y="4898371"/>
            <a:ext cx="8502316" cy="707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kern="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주관기관</a:t>
            </a:r>
            <a:r>
              <a:rPr lang="en-US" altLang="ko-KR" sz="1400" b="1" kern="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1400" b="1" kern="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청주대학교</a:t>
            </a:r>
            <a:endParaRPr lang="en-US" altLang="ko-KR" sz="1400" b="1" kern="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kern="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참여기관</a:t>
            </a:r>
            <a:r>
              <a:rPr lang="en-US" altLang="ko-KR" sz="1400" b="1" kern="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1400" b="1" kern="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을지대학병원</a:t>
            </a:r>
            <a:r>
              <a:rPr lang="en-US" altLang="ko-KR" sz="1400" b="1" kern="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400" b="1" kern="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㈜</a:t>
            </a:r>
            <a:r>
              <a:rPr lang="ko-KR" altLang="en-US" sz="1400" b="1" kern="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마케시안</a:t>
            </a:r>
            <a:r>
              <a:rPr lang="en-US" altLang="ko-KR" sz="1400" b="1" ker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400" b="1" ker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엑서코웍</a:t>
            </a:r>
            <a:endParaRPr lang="ko-KR" altLang="en-US" sz="1400" kern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01C5CA6-E73B-465E-8F38-EF73DE1CF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 b="27012"/>
          <a:stretch/>
        </p:blipFill>
        <p:spPr bwMode="auto">
          <a:xfrm>
            <a:off x="3837021" y="6097874"/>
            <a:ext cx="1433532" cy="3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4FAF0C4-7228-4AEE-92FF-BDCEE0363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178" y="6055055"/>
            <a:ext cx="1382773" cy="42668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6904DD6-0C9E-48C2-B443-7E87831CF4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5" t="77457" r="11962" b="13426"/>
          <a:stretch/>
        </p:blipFill>
        <p:spPr>
          <a:xfrm>
            <a:off x="559192" y="6066975"/>
            <a:ext cx="1313074" cy="40284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59196D5-78EC-4E6D-8D61-58FD8DB083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2" t="49873" r="28506" b="36346"/>
          <a:stretch/>
        </p:blipFill>
        <p:spPr>
          <a:xfrm>
            <a:off x="5544542" y="6039490"/>
            <a:ext cx="1956164" cy="4578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3B47C5-9D33-46F0-8DCD-968A7A9B5EB6}"/>
              </a:ext>
            </a:extLst>
          </p:cNvPr>
          <p:cNvSpPr txBox="1"/>
          <p:nvPr/>
        </p:nvSpPr>
        <p:spPr>
          <a:xfrm>
            <a:off x="9123028" y="5099754"/>
            <a:ext cx="2983628" cy="1030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ker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발표자</a:t>
            </a:r>
            <a:r>
              <a:rPr lang="en-US" altLang="ko-KR" sz="1400" b="1" ker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</a:t>
            </a:r>
            <a:r>
              <a:rPr lang="en-US" altLang="ko-KR" sz="1400" b="1" ker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400" b="1" ker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김유신</a:t>
            </a:r>
            <a:endParaRPr lang="en-US" altLang="ko-KR" sz="1100" b="1" kern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kern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소속</a:t>
            </a:r>
            <a:r>
              <a:rPr lang="en-US" altLang="ko-KR" sz="1400" b="1" kern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: </a:t>
            </a:r>
            <a:r>
              <a:rPr lang="ko-KR" altLang="en-US" sz="1400" b="1" kern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청주대학교</a:t>
            </a:r>
            <a:endParaRPr lang="en-US" altLang="ko-KR" sz="1400" b="1" kern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kern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일자</a:t>
            </a:r>
            <a:r>
              <a:rPr lang="en-US" altLang="ko-KR" sz="1400" b="1" kern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: 2021</a:t>
            </a:r>
            <a:r>
              <a:rPr lang="ko-KR" altLang="en-US" sz="1400" b="1" kern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년 </a:t>
            </a:r>
            <a:r>
              <a:rPr lang="en-US" altLang="ko-KR" sz="1400" b="1" kern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11</a:t>
            </a:r>
            <a:r>
              <a:rPr lang="ko-KR" altLang="en-US" sz="1400" b="1" kern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월 </a:t>
            </a:r>
            <a:r>
              <a:rPr lang="en-US" altLang="ko-KR" sz="1400" b="1" kern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22</a:t>
            </a:r>
            <a:r>
              <a:rPr lang="ko-KR" altLang="en-US" sz="1400" b="1" kern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일</a:t>
            </a:r>
            <a:endParaRPr lang="ko-KR" altLang="en-US" sz="1400" kern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2606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403695"/>
              </p:ext>
            </p:extLst>
          </p:nvPr>
        </p:nvGraphicFramePr>
        <p:xfrm>
          <a:off x="1043711" y="492168"/>
          <a:ext cx="9144001" cy="6310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6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40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비 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예산액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집행액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잔액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집행률</a:t>
                      </a:r>
                      <a:r>
                        <a:rPr lang="en-US" altLang="ko-KR" sz="1600" dirty="0"/>
                        <a:t>(%)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인건비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54,760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54,760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0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</a:t>
                      </a:r>
                      <a:endParaRPr lang="ko-KR" alt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국내여비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532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70.9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0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국외여비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유인물비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전산처리비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재료비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6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회의비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3,000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2,838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162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94.6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7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임차료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8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교통통신비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9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위탁정산수수료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867.6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90.9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10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특허비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4,100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4,100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11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연구활동비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2,073.8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1,980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94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95.5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12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일반관리비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3,428.6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3,429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13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부가가치세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7,200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7,200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440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합 계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79,200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78,648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552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99.3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56327" y="21747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예산 집행내역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총괄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+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참여기관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</p:txBody>
      </p:sp>
      <p:pic>
        <p:nvPicPr>
          <p:cNvPr id="7" name="_x243586912" descr="EMB00005d0c04f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01" y="29615"/>
            <a:ext cx="1228030" cy="4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FB1409-EBBC-471D-8B41-4F01A8B49470}"/>
              </a:ext>
            </a:extLst>
          </p:cNvPr>
          <p:cNvSpPr txBox="1"/>
          <p:nvPr/>
        </p:nvSpPr>
        <p:spPr>
          <a:xfrm>
            <a:off x="9411309" y="156399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7AC4A-3977-4CBB-98F8-0F9013A0B5AB}"/>
              </a:ext>
            </a:extLst>
          </p:cNvPr>
          <p:cNvSpPr txBox="1"/>
          <p:nvPr/>
        </p:nvSpPr>
        <p:spPr>
          <a:xfrm>
            <a:off x="11783734" y="174871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7269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6328" y="21747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예산 집행내역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주관기관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주관기관명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: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청주대학교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867423"/>
              </p:ext>
            </p:extLst>
          </p:nvPr>
        </p:nvGraphicFramePr>
        <p:xfrm>
          <a:off x="1043712" y="492168"/>
          <a:ext cx="9144001" cy="6310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6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40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비 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예산액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집행액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잔액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집행률</a:t>
                      </a:r>
                      <a:r>
                        <a:rPr lang="en-US" altLang="ko-KR" sz="1600" dirty="0"/>
                        <a:t>(%)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인건비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32,082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32,082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0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</a:t>
                      </a:r>
                      <a:endParaRPr lang="ko-KR" alt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국내여비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332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60.4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0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국외여비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유인물비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전산처리비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재료비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6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회의비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1,800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1,641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91.2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7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임차료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8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교통통신비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9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위탁정산수수료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868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90.9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10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특허비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4,100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4,100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11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연구활동비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1,653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1,594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96.4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12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일반관리비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3,429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3,429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13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부가가치세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7,200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7,200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440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합 계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54,401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53,887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514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99.1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8" name="_x243586912" descr="EMB00005d0c04f3">
            <a:extLst>
              <a:ext uri="{FF2B5EF4-FFF2-40B4-BE49-F238E27FC236}">
                <a16:creationId xmlns:a16="http://schemas.microsoft.com/office/drawing/2014/main" id="{8B83C453-5707-4635-A9AF-8BDF27B6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01" y="29615"/>
            <a:ext cx="1228030" cy="4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7EF598-2FFF-4BB1-9A60-82380FEDD6E9}"/>
              </a:ext>
            </a:extLst>
          </p:cNvPr>
          <p:cNvSpPr txBox="1"/>
          <p:nvPr/>
        </p:nvSpPr>
        <p:spPr>
          <a:xfrm>
            <a:off x="9411309" y="156399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778AC-CE11-4C31-A203-9ABA983DC8F7}"/>
              </a:ext>
            </a:extLst>
          </p:cNvPr>
          <p:cNvSpPr txBox="1"/>
          <p:nvPr/>
        </p:nvSpPr>
        <p:spPr>
          <a:xfrm>
            <a:off x="11783734" y="174871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5963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6325" y="30983"/>
            <a:ext cx="7367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예산 집행내역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참여기관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참여기관명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마케시안씨앤이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88292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977664"/>
              </p:ext>
            </p:extLst>
          </p:nvPr>
        </p:nvGraphicFramePr>
        <p:xfrm>
          <a:off x="1043709" y="492168"/>
          <a:ext cx="9144001" cy="6310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6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40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비 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예산액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집행액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잔액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집행률</a:t>
                      </a:r>
                      <a:r>
                        <a:rPr lang="en-US" altLang="ko-KR" sz="1600" dirty="0"/>
                        <a:t>(%)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인건비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14,706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14,706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0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</a:t>
                      </a:r>
                      <a:endParaRPr lang="ko-KR" alt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국내여비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ko-KR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0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국외여비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유인물비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전산처리비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재료비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6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회의비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7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임차료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8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교통통신비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9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위탁정산수수료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10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특허비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11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연구활동비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308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276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89.4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12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일반관리비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13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부가가치세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440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합 계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15,314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15,282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 </a:t>
                      </a:r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99.8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8" name="_x243586912" descr="EMB00005d0c04f3">
            <a:extLst>
              <a:ext uri="{FF2B5EF4-FFF2-40B4-BE49-F238E27FC236}">
                <a16:creationId xmlns:a16="http://schemas.microsoft.com/office/drawing/2014/main" id="{D0A3C705-866E-4599-9A75-ED6640DEC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01" y="29615"/>
            <a:ext cx="1228030" cy="4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FC8274-9D81-40C0-A7BB-98E87FEDCC81}"/>
              </a:ext>
            </a:extLst>
          </p:cNvPr>
          <p:cNvSpPr txBox="1"/>
          <p:nvPr/>
        </p:nvSpPr>
        <p:spPr>
          <a:xfrm>
            <a:off x="9411309" y="156399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75CFC7-B292-4987-A309-A25F59438009}"/>
              </a:ext>
            </a:extLst>
          </p:cNvPr>
          <p:cNvSpPr txBox="1"/>
          <p:nvPr/>
        </p:nvSpPr>
        <p:spPr>
          <a:xfrm>
            <a:off x="11783734" y="174871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1071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6325" y="40218"/>
            <a:ext cx="887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예산 집행내역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참여기관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ko-KR" alt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참여기관명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b="1" i="0" u="none" strike="noStrike" kern="1200" cap="none" spc="-1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엑서코웍스포츠브레인연구소</a:t>
            </a:r>
            <a:endParaRPr kumimoji="0" lang="ko-KR" altLang="en-US" b="1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51348" y="531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610033"/>
              </p:ext>
            </p:extLst>
          </p:nvPr>
        </p:nvGraphicFramePr>
        <p:xfrm>
          <a:off x="1043709" y="492167"/>
          <a:ext cx="9144001" cy="6310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6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40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비 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예산액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집행액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잔액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집행률</a:t>
                      </a:r>
                      <a:r>
                        <a:rPr lang="en-US" altLang="ko-KR" sz="1600" dirty="0"/>
                        <a:t>(%)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인건비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4,069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4,069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0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</a:t>
                      </a:r>
                      <a:endParaRPr lang="ko-KR" alt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국내여비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0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국외여비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ko-KR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유인물비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전산처리비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재료비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6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회의비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7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임차료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8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교통통신비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9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위탁정산수수료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10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특허비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11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연구활동비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12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일반관리비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13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부가가치세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440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합 계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5,105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5,105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8" name="_x243586912" descr="EMB00005d0c04f3">
            <a:extLst>
              <a:ext uri="{FF2B5EF4-FFF2-40B4-BE49-F238E27FC236}">
                <a16:creationId xmlns:a16="http://schemas.microsoft.com/office/drawing/2014/main" id="{BBD82F5A-C1AB-4DCE-A71C-D8682F773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01" y="29615"/>
            <a:ext cx="1228030" cy="4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7F976E-D644-4830-8C0C-63F14373877E}"/>
              </a:ext>
            </a:extLst>
          </p:cNvPr>
          <p:cNvSpPr txBox="1"/>
          <p:nvPr/>
        </p:nvSpPr>
        <p:spPr>
          <a:xfrm>
            <a:off x="9411309" y="156399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FEA9B-1DCF-4CF7-BB7C-A644B1BCFF69}"/>
              </a:ext>
            </a:extLst>
          </p:cNvPr>
          <p:cNvSpPr txBox="1"/>
          <p:nvPr/>
        </p:nvSpPr>
        <p:spPr>
          <a:xfrm>
            <a:off x="11783734" y="174871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13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831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6335" y="21746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예산 집행내역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참여기관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참여기관명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을지대학교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5135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825535"/>
              </p:ext>
            </p:extLst>
          </p:nvPr>
        </p:nvGraphicFramePr>
        <p:xfrm>
          <a:off x="1043719" y="492167"/>
          <a:ext cx="9144001" cy="6310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6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40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비 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예산액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집행액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잔액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천원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집행률</a:t>
                      </a:r>
                      <a:r>
                        <a:rPr lang="en-US" altLang="ko-KR" sz="1600" dirty="0"/>
                        <a:t>(%)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인건비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3,902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3,902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100.0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0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</a:t>
                      </a:r>
                      <a:endParaRPr lang="ko-KR" alt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국내여비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0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국외여비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유인물비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전산처리비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재료비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6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회의비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397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99.3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7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임차료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8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교통통신비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9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위탁정산수수료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10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특허비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11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연구활동비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97.3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12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일반관리비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13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부가가치세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440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합 계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4,380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4,375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</a:p>
                  </a:txBody>
                  <a:tcPr marL="9525" marR="180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99.9 </a:t>
                      </a:r>
                    </a:p>
                  </a:txBody>
                  <a:tcPr marL="9525" marR="180000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8" name="_x243586912" descr="EMB00005d0c04f3">
            <a:extLst>
              <a:ext uri="{FF2B5EF4-FFF2-40B4-BE49-F238E27FC236}">
                <a16:creationId xmlns:a16="http://schemas.microsoft.com/office/drawing/2014/main" id="{A3B63FAD-127C-4EE8-8C4A-A7481202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01" y="29615"/>
            <a:ext cx="1228030" cy="4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C3F789-B553-442F-A2FA-00AB3C11DC86}"/>
              </a:ext>
            </a:extLst>
          </p:cNvPr>
          <p:cNvSpPr txBox="1"/>
          <p:nvPr/>
        </p:nvSpPr>
        <p:spPr>
          <a:xfrm>
            <a:off x="9411309" y="156399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FDB22-DFA3-468A-A9C4-52D7C5290329}"/>
              </a:ext>
            </a:extLst>
          </p:cNvPr>
          <p:cNvSpPr txBox="1"/>
          <p:nvPr/>
        </p:nvSpPr>
        <p:spPr>
          <a:xfrm>
            <a:off x="11783734" y="174871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14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2110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>
            <a:extLst>
              <a:ext uri="{FF2B5EF4-FFF2-40B4-BE49-F238E27FC236}">
                <a16:creationId xmlns:a16="http://schemas.microsoft.com/office/drawing/2014/main" id="{D7D539D3-6092-41AB-9EC5-77A7F96F6337}"/>
              </a:ext>
            </a:extLst>
          </p:cNvPr>
          <p:cNvSpPr/>
          <p:nvPr/>
        </p:nvSpPr>
        <p:spPr>
          <a:xfrm>
            <a:off x="0" y="548755"/>
            <a:ext cx="12192000" cy="459445"/>
          </a:xfrm>
          <a:prstGeom prst="rect">
            <a:avLst/>
          </a:prstGeom>
          <a:solidFill>
            <a:srgbClr val="E7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33AAB0A8-25E6-4898-BFCF-E466814CE088}"/>
              </a:ext>
            </a:extLst>
          </p:cNvPr>
          <p:cNvSpPr/>
          <p:nvPr/>
        </p:nvSpPr>
        <p:spPr>
          <a:xfrm>
            <a:off x="0" y="-18545"/>
            <a:ext cx="12192000" cy="444609"/>
          </a:xfrm>
          <a:prstGeom prst="rect">
            <a:avLst/>
          </a:prstGeom>
          <a:solidFill>
            <a:srgbClr val="E7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63BA45D7-4BFD-44AB-A000-C736A5876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" r="4795" b="72"/>
          <a:stretch/>
        </p:blipFill>
        <p:spPr>
          <a:xfrm>
            <a:off x="0" y="327570"/>
            <a:ext cx="12192000" cy="43064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E36059-B878-4CF7-8374-C8620E4E7679}"/>
              </a:ext>
            </a:extLst>
          </p:cNvPr>
          <p:cNvSpPr txBox="1"/>
          <p:nvPr/>
        </p:nvSpPr>
        <p:spPr>
          <a:xfrm>
            <a:off x="9289279" y="675057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586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C077B3-70C6-4372-AE30-041E9CFB078B}"/>
              </a:ext>
            </a:extLst>
          </p:cNvPr>
          <p:cNvSpPr txBox="1"/>
          <p:nvPr/>
        </p:nvSpPr>
        <p:spPr>
          <a:xfrm>
            <a:off x="11643232" y="684740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endParaRPr lang="ko-KR" altLang="en-US" sz="1050" kern="0">
              <a:solidFill>
                <a:srgbClr val="2B586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A09A99-2F0B-4006-9E3D-63813C5D4ACB}"/>
              </a:ext>
            </a:extLst>
          </p:cNvPr>
          <p:cNvSpPr txBox="1"/>
          <p:nvPr/>
        </p:nvSpPr>
        <p:spPr>
          <a:xfrm>
            <a:off x="-132356" y="-45781"/>
            <a:ext cx="6096000" cy="620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0" algn="just" fontAlgn="base" latinLnBrk="0">
              <a:lnSpc>
                <a:spcPct val="160000"/>
              </a:lnSpc>
              <a:spcBef>
                <a:spcPts val="200"/>
              </a:spcBef>
              <a:spcAft>
                <a:spcPts val="500"/>
              </a:spcAft>
            </a:pPr>
            <a:r>
              <a:rPr lang="ko-KR" altLang="en-US" sz="2400" kern="0" spc="-50">
                <a:solidFill>
                  <a:srgbClr val="2B586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차기연도 연구 내용</a:t>
            </a:r>
            <a:endParaRPr lang="en-US" altLang="ko-KR" sz="2400" kern="0" spc="-50">
              <a:solidFill>
                <a:srgbClr val="2B586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8BC8B2C9-2DE3-4A85-87A4-672D2F6B9D0D}"/>
              </a:ext>
            </a:extLst>
          </p:cNvPr>
          <p:cNvSpPr/>
          <p:nvPr/>
        </p:nvSpPr>
        <p:spPr>
          <a:xfrm>
            <a:off x="-20255" y="2804156"/>
            <a:ext cx="12207271" cy="4054324"/>
          </a:xfrm>
          <a:prstGeom prst="rect">
            <a:avLst/>
          </a:prstGeom>
          <a:solidFill>
            <a:srgbClr val="F0F1F1"/>
          </a:solidFill>
          <a:ln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E33FBB-BFC6-4011-8974-F63B200423C8}"/>
              </a:ext>
            </a:extLst>
          </p:cNvPr>
          <p:cNvSpPr txBox="1"/>
          <p:nvPr/>
        </p:nvSpPr>
        <p:spPr>
          <a:xfrm>
            <a:off x="6178574" y="2912714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>
                <a:solidFill>
                  <a:srgbClr val="2B399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ko-KR" altLang="en-US" sz="1600">
                <a:solidFill>
                  <a:srgbClr val="2B399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재활운동 프로그램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F679F0-C292-46D4-BEF1-B0301CCB7869}"/>
              </a:ext>
            </a:extLst>
          </p:cNvPr>
          <p:cNvSpPr txBox="1"/>
          <p:nvPr/>
        </p:nvSpPr>
        <p:spPr>
          <a:xfrm>
            <a:off x="656549" y="2899448"/>
            <a:ext cx="2273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>
                <a:solidFill>
                  <a:srgbClr val="2B399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ko-KR" altLang="en-US" sz="1600">
                <a:solidFill>
                  <a:srgbClr val="2B399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신체기능 평가 프로그램</a:t>
            </a: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5C2ECE35-D221-41DC-A98A-217ED51B5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1" t="2093" r="711" b="3990"/>
          <a:stretch/>
        </p:blipFill>
        <p:spPr>
          <a:xfrm>
            <a:off x="532609" y="3306518"/>
            <a:ext cx="2538710" cy="14297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617F4ACB-C3BF-4D6C-903B-2B0CAD419E8C}"/>
              </a:ext>
            </a:extLst>
          </p:cNvPr>
          <p:cNvSpPr/>
          <p:nvPr/>
        </p:nvSpPr>
        <p:spPr>
          <a:xfrm>
            <a:off x="396815" y="3169379"/>
            <a:ext cx="223763" cy="223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4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5B8EFC4B-84D0-48FB-A028-F01CD79F81DC}"/>
              </a:ext>
            </a:extLst>
          </p:cNvPr>
          <p:cNvGrpSpPr/>
          <p:nvPr/>
        </p:nvGrpSpPr>
        <p:grpSpPr>
          <a:xfrm>
            <a:off x="6029591" y="3334262"/>
            <a:ext cx="3687425" cy="1429789"/>
            <a:chOff x="837599" y="1052366"/>
            <a:chExt cx="6844034" cy="2653756"/>
          </a:xfrm>
        </p:grpSpPr>
        <p:pic>
          <p:nvPicPr>
            <p:cNvPr id="47" name="Picture 9">
              <a:extLst>
                <a:ext uri="{FF2B5EF4-FFF2-40B4-BE49-F238E27FC236}">
                  <a16:creationId xmlns:a16="http://schemas.microsoft.com/office/drawing/2014/main" id="{75CE788D-ECDC-4888-BB5E-D1CC69590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6" t="22340" r="2519" b="11843"/>
            <a:stretch/>
          </p:blipFill>
          <p:spPr>
            <a:xfrm>
              <a:off x="837599" y="1052366"/>
              <a:ext cx="6844034" cy="26537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</p:pic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B0083C65-0878-4C66-BBDC-84D767E6E35A}"/>
                </a:ext>
              </a:extLst>
            </p:cNvPr>
            <p:cNvSpPr/>
            <p:nvPr/>
          </p:nvSpPr>
          <p:spPr>
            <a:xfrm>
              <a:off x="1361739" y="1081192"/>
              <a:ext cx="646355" cy="518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2071A0A9-78C4-468B-84F8-14C77CA49F04}"/>
                </a:ext>
              </a:extLst>
            </p:cNvPr>
            <p:cNvSpPr/>
            <p:nvPr/>
          </p:nvSpPr>
          <p:spPr>
            <a:xfrm>
              <a:off x="2941201" y="1772794"/>
              <a:ext cx="569080" cy="706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EB773A14-8B85-4776-AC81-B63450EAB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7856" y="1905000"/>
              <a:ext cx="551936" cy="483043"/>
            </a:xfrm>
            <a:prstGeom prst="rect">
              <a:avLst/>
            </a:prstGeom>
          </p:spPr>
        </p:pic>
      </p:grp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872DF1E0-D0B3-4193-8D6A-2ED992AA3AFC}"/>
              </a:ext>
            </a:extLst>
          </p:cNvPr>
          <p:cNvSpPr/>
          <p:nvPr/>
        </p:nvSpPr>
        <p:spPr>
          <a:xfrm>
            <a:off x="5905580" y="3219770"/>
            <a:ext cx="219166" cy="21916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 </a:t>
            </a:r>
            <a:endParaRPr lang="ko-KR" altLang="en-US" sz="14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702B9275-B748-4AD3-A215-9F07204BB120}"/>
              </a:ext>
            </a:extLst>
          </p:cNvPr>
          <p:cNvGrpSpPr/>
          <p:nvPr/>
        </p:nvGrpSpPr>
        <p:grpSpPr>
          <a:xfrm>
            <a:off x="352056" y="5313167"/>
            <a:ext cx="3836260" cy="1318560"/>
            <a:chOff x="889138" y="3883482"/>
            <a:chExt cx="4555635" cy="1565816"/>
          </a:xfrm>
        </p:grpSpPr>
        <p:pic>
          <p:nvPicPr>
            <p:cNvPr id="56" name="Picture 8">
              <a:extLst>
                <a:ext uri="{FF2B5EF4-FFF2-40B4-BE49-F238E27FC236}">
                  <a16:creationId xmlns:a16="http://schemas.microsoft.com/office/drawing/2014/main" id="{B9004910-8709-4602-B38F-4B8799629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071" t="20520" r="3638" b="25247"/>
            <a:stretch>
              <a:fillRect/>
            </a:stretch>
          </p:blipFill>
          <p:spPr>
            <a:xfrm>
              <a:off x="1028679" y="4003123"/>
              <a:ext cx="4416094" cy="144617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</p:pic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4CF35A17-D0C0-43AE-80C3-212055AB1B89}"/>
                </a:ext>
              </a:extLst>
            </p:cNvPr>
            <p:cNvSpPr/>
            <p:nvPr/>
          </p:nvSpPr>
          <p:spPr>
            <a:xfrm>
              <a:off x="889138" y="3883482"/>
              <a:ext cx="258757" cy="25875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3 </a:t>
              </a:r>
              <a:endParaRPr lang="ko-KR" altLang="en-US" sz="14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FD8961F-291F-42BA-BF72-C44F67103365}"/>
              </a:ext>
            </a:extLst>
          </p:cNvPr>
          <p:cNvSpPr txBox="1"/>
          <p:nvPr/>
        </p:nvSpPr>
        <p:spPr>
          <a:xfrm>
            <a:off x="224884" y="5060314"/>
            <a:ext cx="34312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0" algn="ctr" fontAlgn="base" latinLnBrk="0">
              <a:spcBef>
                <a:spcPts val="200"/>
              </a:spcBef>
            </a:pPr>
            <a:r>
              <a:rPr lang="en-US" altLang="ko-KR" sz="1600" b="1">
                <a:solidFill>
                  <a:srgbClr val="2B399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ko-KR" altLang="en-US" sz="1600" kern="100" spc="-50">
                <a:solidFill>
                  <a:srgbClr val="2B399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생활체육</a:t>
            </a:r>
            <a:r>
              <a:rPr lang="en-US" altLang="ko-KR" sz="1600" kern="100" spc="-50">
                <a:solidFill>
                  <a:srgbClr val="2B399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kern="100" spc="-50">
                <a:solidFill>
                  <a:srgbClr val="2B399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산림환경 연계 프로그램</a:t>
            </a:r>
            <a:endParaRPr lang="ko-KR" altLang="en-US" sz="1400" kern="0" spc="-50">
              <a:solidFill>
                <a:srgbClr val="2B399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43D82BD-9634-417B-AAC1-530DAD88C984}"/>
              </a:ext>
            </a:extLst>
          </p:cNvPr>
          <p:cNvSpPr txBox="1"/>
          <p:nvPr/>
        </p:nvSpPr>
        <p:spPr>
          <a:xfrm>
            <a:off x="3218601" y="3512177"/>
            <a:ext cx="1330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- Optical </a:t>
            </a:r>
            <a:r>
              <a:rPr lang="ko-KR" altLang="en-US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센서 기반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B5B7B6-5A43-4A30-98B1-1206FF682FBA}"/>
              </a:ext>
            </a:extLst>
          </p:cNvPr>
          <p:cNvSpPr txBox="1"/>
          <p:nvPr/>
        </p:nvSpPr>
        <p:spPr>
          <a:xfrm>
            <a:off x="3218601" y="3829251"/>
            <a:ext cx="2087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- </a:t>
            </a:r>
            <a:r>
              <a:rPr lang="ko-KR" altLang="en-US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관절 가동범위 평가 콘텐츠 제공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4937DDE-7752-4451-89F8-8E3A6521E1FA}"/>
              </a:ext>
            </a:extLst>
          </p:cNvPr>
          <p:cNvSpPr txBox="1"/>
          <p:nvPr/>
        </p:nvSpPr>
        <p:spPr>
          <a:xfrm>
            <a:off x="9807748" y="3417944"/>
            <a:ext cx="14734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- IMU(</a:t>
            </a:r>
            <a:r>
              <a:rPr lang="ko-KR" altLang="en-US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관성</a:t>
            </a:r>
            <a:r>
              <a:rPr lang="en-US" altLang="ko-KR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 </a:t>
            </a:r>
            <a:r>
              <a:rPr lang="ko-KR" altLang="en-US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센서 기반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F0DD04-8596-4E1A-BA25-63F7ABD200C2}"/>
              </a:ext>
            </a:extLst>
          </p:cNvPr>
          <p:cNvSpPr txBox="1"/>
          <p:nvPr/>
        </p:nvSpPr>
        <p:spPr>
          <a:xfrm>
            <a:off x="9807748" y="3735018"/>
            <a:ext cx="1923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- </a:t>
            </a:r>
            <a:r>
              <a:rPr lang="ko-KR" altLang="en-US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맞춤형 재활운동 콘텐츠 제공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538C233-191B-4911-8337-184ECFCD2F87}"/>
              </a:ext>
            </a:extLst>
          </p:cNvPr>
          <p:cNvSpPr txBox="1"/>
          <p:nvPr/>
        </p:nvSpPr>
        <p:spPr>
          <a:xfrm>
            <a:off x="4166253" y="5573892"/>
            <a:ext cx="24141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- </a:t>
            </a:r>
            <a:r>
              <a:rPr lang="en-US" altLang="ko-KR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IMU(</a:t>
            </a:r>
            <a:r>
              <a:rPr lang="ko-KR" altLang="en-US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관성</a:t>
            </a:r>
            <a:r>
              <a:rPr lang="en-US" altLang="ko-KR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 </a:t>
            </a:r>
            <a:r>
              <a:rPr lang="ko-KR" altLang="en-US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센서 기반 </a:t>
            </a:r>
            <a:r>
              <a:rPr lang="en-US" altLang="ko-KR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+ GPS </a:t>
            </a:r>
            <a:r>
              <a:rPr lang="ko-KR" altLang="en-US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데이터 활용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DF6C1D8-0191-418A-8B98-5C1E9BACBD51}"/>
              </a:ext>
            </a:extLst>
          </p:cNvPr>
          <p:cNvSpPr txBox="1"/>
          <p:nvPr/>
        </p:nvSpPr>
        <p:spPr>
          <a:xfrm>
            <a:off x="4173543" y="5864794"/>
            <a:ext cx="3928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- </a:t>
            </a:r>
            <a:r>
              <a:rPr lang="ko-KR" altLang="en-US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기존 재활운동 및 체력 관련 사업 인프라 이용 시 연계 가능하도록 제작 예정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58EF59-3100-4537-B55D-9773B52454F3}"/>
              </a:ext>
            </a:extLst>
          </p:cNvPr>
          <p:cNvSpPr txBox="1"/>
          <p:nvPr/>
        </p:nvSpPr>
        <p:spPr>
          <a:xfrm>
            <a:off x="4174376" y="6163648"/>
            <a:ext cx="2098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- </a:t>
            </a:r>
            <a:r>
              <a:rPr lang="ko-KR" altLang="en-US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걷기운동을</a:t>
            </a:r>
            <a:r>
              <a:rPr lang="en-US" altLang="ko-KR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주요 콘텐츠로 제작 예정</a:t>
            </a:r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E13962A4-7A2F-4CB2-9B3B-28A152DC7F32}"/>
              </a:ext>
            </a:extLst>
          </p:cNvPr>
          <p:cNvGrpSpPr/>
          <p:nvPr/>
        </p:nvGrpSpPr>
        <p:grpSpPr>
          <a:xfrm>
            <a:off x="8463517" y="1834224"/>
            <a:ext cx="3154101" cy="738065"/>
            <a:chOff x="8368112" y="1871462"/>
            <a:chExt cx="2611777" cy="738065"/>
          </a:xfrm>
        </p:grpSpPr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FFE081C7-EC37-4F90-8FFC-A3C66FC94307}"/>
                </a:ext>
              </a:extLst>
            </p:cNvPr>
            <p:cNvSpPr/>
            <p:nvPr/>
          </p:nvSpPr>
          <p:spPr>
            <a:xfrm>
              <a:off x="8368112" y="1871462"/>
              <a:ext cx="2597804" cy="4627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525252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9D0DE68-059E-4085-B60F-F3635DB34E7C}"/>
                </a:ext>
              </a:extLst>
            </p:cNvPr>
            <p:cNvSpPr txBox="1"/>
            <p:nvPr/>
          </p:nvSpPr>
          <p:spPr>
            <a:xfrm>
              <a:off x="8368112" y="1901641"/>
              <a:ext cx="261177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>
                  <a:solidFill>
                    <a:srgbClr val="525252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장애인의 신체활동 프로그램을 대상으로 한 토픽모델링 </a:t>
              </a:r>
              <a:br>
                <a:rPr lang="en-US" altLang="ko-KR" sz="1000">
                  <a:solidFill>
                    <a:srgbClr val="525252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</a:br>
              <a:r>
                <a:rPr lang="ko-KR" altLang="en-US" sz="1000">
                  <a:solidFill>
                    <a:srgbClr val="525252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연구에 의하면</a:t>
              </a:r>
              <a:r>
                <a:rPr lang="en-US" altLang="ko-KR" sz="1000">
                  <a:solidFill>
                    <a:srgbClr val="525252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sz="1000">
                  <a:solidFill>
                    <a:srgbClr val="525252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걷기운동이 가장 많은 노드로 연결되었음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2FB9AC5-8D72-4728-B7ED-B77DA65CC59D}"/>
              </a:ext>
            </a:extLst>
          </p:cNvPr>
          <p:cNvSpPr txBox="1"/>
          <p:nvPr/>
        </p:nvSpPr>
        <p:spPr>
          <a:xfrm>
            <a:off x="2979343" y="1241765"/>
            <a:ext cx="2529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스마트 폰 사용</a:t>
            </a:r>
            <a:r>
              <a:rPr lang="en-US" altLang="ko-KR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endParaRPr lang="ko-KR" altLang="en-US" sz="2400">
              <a:solidFill>
                <a:srgbClr val="2B399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2B5D5F14-A98E-46FF-B8AC-854167B6D943}"/>
              </a:ext>
            </a:extLst>
          </p:cNvPr>
          <p:cNvCxnSpPr>
            <a:cxnSpLocks/>
          </p:cNvCxnSpPr>
          <p:nvPr/>
        </p:nvCxnSpPr>
        <p:spPr>
          <a:xfrm>
            <a:off x="5398466" y="1498195"/>
            <a:ext cx="745193" cy="480"/>
          </a:xfrm>
          <a:prstGeom prst="straightConnector1">
            <a:avLst/>
          </a:prstGeom>
          <a:ln w="57150">
            <a:solidFill>
              <a:srgbClr val="2B39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7D03FB9-3EDC-4C59-A06F-BD4FE9FD36E5}"/>
              </a:ext>
            </a:extLst>
          </p:cNvPr>
          <p:cNvSpPr txBox="1"/>
          <p:nvPr/>
        </p:nvSpPr>
        <p:spPr>
          <a:xfrm>
            <a:off x="3824019" y="1915569"/>
            <a:ext cx="2557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콘텐츠 키워드 </a:t>
            </a:r>
            <a:r>
              <a:rPr lang="en-US" altLang="ko-KR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 </a:t>
            </a:r>
            <a:r>
              <a:rPr lang="ko-KR" altLang="en-US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홈트레이닝</a:t>
            </a:r>
            <a:r>
              <a:rPr lang="en-US" altLang="ko-KR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걷기운동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75AB50D-8BAB-4BBA-835F-13F1C6E42A22}"/>
              </a:ext>
            </a:extLst>
          </p:cNvPr>
          <p:cNvSpPr txBox="1"/>
          <p:nvPr/>
        </p:nvSpPr>
        <p:spPr>
          <a:xfrm>
            <a:off x="3784504" y="2170665"/>
            <a:ext cx="3908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콘      셉      트 </a:t>
            </a:r>
            <a:r>
              <a:rPr lang="en-US" altLang="ko-KR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운동 기록 전산화</a:t>
            </a:r>
            <a:r>
              <a:rPr lang="en-US" altLang="ko-KR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이용자 모니터링 및 관리</a:t>
            </a:r>
          </a:p>
        </p:txBody>
      </p: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0013DE78-B7C8-4B38-8484-40787B324D1E}"/>
              </a:ext>
            </a:extLst>
          </p:cNvPr>
          <p:cNvCxnSpPr>
            <a:cxnSpLocks/>
          </p:cNvCxnSpPr>
          <p:nvPr/>
        </p:nvCxnSpPr>
        <p:spPr>
          <a:xfrm>
            <a:off x="7536460" y="4298971"/>
            <a:ext cx="1086788" cy="7680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16082BB-7C54-4817-BE6D-36DDD8CB12C7}"/>
              </a:ext>
            </a:extLst>
          </p:cNvPr>
          <p:cNvSpPr txBox="1"/>
          <p:nvPr/>
        </p:nvSpPr>
        <p:spPr>
          <a:xfrm>
            <a:off x="3792124" y="2422916"/>
            <a:ext cx="4914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주  요    대  상 </a:t>
            </a:r>
            <a:r>
              <a:rPr lang="en-US" altLang="ko-KR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스스로 보행이 가능한 뇌병변</a:t>
            </a:r>
            <a:r>
              <a:rPr lang="en-US" altLang="ko-KR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1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지체 장애인</a:t>
            </a:r>
          </a:p>
        </p:txBody>
      </p: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E55B38C9-496A-4A36-80F5-D088FE5A111B}"/>
              </a:ext>
            </a:extLst>
          </p:cNvPr>
          <p:cNvCxnSpPr>
            <a:cxnSpLocks/>
          </p:cNvCxnSpPr>
          <p:nvPr/>
        </p:nvCxnSpPr>
        <p:spPr>
          <a:xfrm>
            <a:off x="3043773" y="4446959"/>
            <a:ext cx="612385" cy="348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A4E7749C-1EDD-4C77-B7D2-D7D91C7B20D3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6381129" y="2054069"/>
            <a:ext cx="2011031" cy="87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A5AE293-11C8-401A-8226-1153B4629BBE}"/>
              </a:ext>
            </a:extLst>
          </p:cNvPr>
          <p:cNvSpPr txBox="1"/>
          <p:nvPr/>
        </p:nvSpPr>
        <p:spPr>
          <a:xfrm>
            <a:off x="9822581" y="4009308"/>
            <a:ext cx="22817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- </a:t>
            </a:r>
            <a:r>
              <a:rPr lang="ko-KR" altLang="en-US" sz="11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홈트레이닝</a:t>
            </a:r>
            <a:r>
              <a:rPr lang="ko-KR" altLang="en-US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을</a:t>
            </a:r>
            <a:r>
              <a:rPr lang="en-US" altLang="ko-KR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1100" spc="-11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주요 콘텐츠로 제작 예정</a:t>
            </a:r>
            <a:endParaRPr lang="ko-KR" altLang="en-US" sz="1100">
              <a:solidFill>
                <a:srgbClr val="57585B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8D579BE4-2581-41BC-AFA5-4928126271D7}"/>
              </a:ext>
            </a:extLst>
          </p:cNvPr>
          <p:cNvGrpSpPr/>
          <p:nvPr/>
        </p:nvGrpSpPr>
        <p:grpSpPr>
          <a:xfrm>
            <a:off x="8662886" y="4833293"/>
            <a:ext cx="2230120" cy="1153226"/>
            <a:chOff x="8653458" y="4637528"/>
            <a:chExt cx="3357367" cy="1736142"/>
          </a:xfrm>
        </p:grpSpPr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FE7E25EF-124F-48BD-9ACE-75D22F8003E1}"/>
                </a:ext>
              </a:extLst>
            </p:cNvPr>
            <p:cNvGrpSpPr/>
            <p:nvPr/>
          </p:nvGrpSpPr>
          <p:grpSpPr>
            <a:xfrm>
              <a:off x="8653458" y="4637528"/>
              <a:ext cx="3357367" cy="1542108"/>
              <a:chOff x="8177945" y="4689172"/>
              <a:chExt cx="4342076" cy="1994405"/>
            </a:xfrm>
          </p:grpSpPr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87E68685-502E-40A3-9B90-25311E8AC39B}"/>
                  </a:ext>
                </a:extLst>
              </p:cNvPr>
              <p:cNvSpPr/>
              <p:nvPr/>
            </p:nvSpPr>
            <p:spPr>
              <a:xfrm>
                <a:off x="8177945" y="4844927"/>
                <a:ext cx="4342076" cy="183865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252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solidFill>
                    <a:srgbClr val="525252"/>
                  </a:solidFill>
                </a:endParaRPr>
              </a:p>
            </p:txBody>
          </p:sp>
          <p:pic>
            <p:nvPicPr>
              <p:cNvPr id="86" name="그림 85">
                <a:extLst>
                  <a:ext uri="{FF2B5EF4-FFF2-40B4-BE49-F238E27FC236}">
                    <a16:creationId xmlns:a16="http://schemas.microsoft.com/office/drawing/2014/main" id="{BAC7D4DD-E162-45CF-9301-0419934FF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64842" y="5280227"/>
                <a:ext cx="804375" cy="1312758"/>
              </a:xfrm>
              <a:prstGeom prst="rect">
                <a:avLst/>
              </a:prstGeom>
            </p:spPr>
          </p:pic>
          <p:pic>
            <p:nvPicPr>
              <p:cNvPr id="87" name="그림 86">
                <a:extLst>
                  <a:ext uri="{FF2B5EF4-FFF2-40B4-BE49-F238E27FC236}">
                    <a16:creationId xmlns:a16="http://schemas.microsoft.com/office/drawing/2014/main" id="{2B7B3861-6A55-45A3-BC6F-C5D439E61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00716" y="5283105"/>
                <a:ext cx="781253" cy="1310074"/>
              </a:xfrm>
              <a:prstGeom prst="rect">
                <a:avLst/>
              </a:prstGeom>
            </p:spPr>
          </p:pic>
          <p:sp>
            <p:nvSpPr>
              <p:cNvPr id="88" name="사각형: 둥근 모서리 87">
                <a:extLst>
                  <a:ext uri="{FF2B5EF4-FFF2-40B4-BE49-F238E27FC236}">
                    <a16:creationId xmlns:a16="http://schemas.microsoft.com/office/drawing/2014/main" id="{43CCF552-FE1E-422B-8AE0-987D80494A9E}"/>
                  </a:ext>
                </a:extLst>
              </p:cNvPr>
              <p:cNvSpPr/>
              <p:nvPr/>
            </p:nvSpPr>
            <p:spPr>
              <a:xfrm>
                <a:off x="9298633" y="4689172"/>
                <a:ext cx="2092653" cy="30336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5252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>
                    <a:solidFill>
                      <a:srgbClr val="525252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현재보유 어플리케이션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02AB666-4B5A-461B-82F9-6885C9ECD7CB}"/>
                  </a:ext>
                </a:extLst>
              </p:cNvPr>
              <p:cNvSpPr txBox="1"/>
              <p:nvPr/>
            </p:nvSpPr>
            <p:spPr>
              <a:xfrm>
                <a:off x="8196574" y="4971029"/>
                <a:ext cx="690778" cy="258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700">
                    <a:solidFill>
                      <a:srgbClr val="525252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초기 버전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7208F5B-7FA7-476C-9557-7C811465CD2C}"/>
                  </a:ext>
                </a:extLst>
              </p:cNvPr>
              <p:cNvSpPr txBox="1"/>
              <p:nvPr/>
            </p:nvSpPr>
            <p:spPr>
              <a:xfrm>
                <a:off x="9234456" y="4950691"/>
                <a:ext cx="690778" cy="258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700">
                    <a:solidFill>
                      <a:srgbClr val="525252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개량 버전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E0CFAE7-3771-4E5C-94B6-CE07879FCEF6}"/>
                </a:ext>
              </a:extLst>
            </p:cNvPr>
            <p:cNvSpPr txBox="1"/>
            <p:nvPr/>
          </p:nvSpPr>
          <p:spPr>
            <a:xfrm>
              <a:off x="10197979" y="5099466"/>
              <a:ext cx="1812845" cy="1274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- </a:t>
              </a:r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스마트폰 센서 기반</a:t>
              </a:r>
              <a:endParaRPr lang="en-US" altLang="ko-KR" sz="7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  </a:t>
              </a:r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생체계측 데이터 수집</a:t>
              </a:r>
              <a:endParaRPr lang="en-US" altLang="ko-KR" sz="7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endParaRPr lang="en-US" altLang="ko-KR" sz="7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- Ai</a:t>
              </a:r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가 대상자의 운동 유형</a:t>
              </a:r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</a:p>
            <a:p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  운동 횟수</a:t>
              </a:r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운동 시간 등을 </a:t>
              </a:r>
              <a:endParaRPr lang="en-US" altLang="ko-KR" sz="7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  </a:t>
              </a:r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기록함</a:t>
              </a:r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</a:t>
              </a:r>
              <a:endParaRPr lang="ko-KR" altLang="en-US" sz="7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endParaRPr lang="ko-KR" altLang="en-US" sz="7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1CB016A4-2465-4BA6-A8CC-C311641BCE24}"/>
              </a:ext>
            </a:extLst>
          </p:cNvPr>
          <p:cNvGrpSpPr/>
          <p:nvPr/>
        </p:nvGrpSpPr>
        <p:grpSpPr>
          <a:xfrm>
            <a:off x="3778269" y="4166951"/>
            <a:ext cx="1713545" cy="904605"/>
            <a:chOff x="3761263" y="4083281"/>
            <a:chExt cx="2349397" cy="1240280"/>
          </a:xfrm>
        </p:grpSpPr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F486320A-D187-4C1A-9B46-708F72A0CEEB}"/>
                </a:ext>
              </a:extLst>
            </p:cNvPr>
            <p:cNvGrpSpPr/>
            <p:nvPr/>
          </p:nvGrpSpPr>
          <p:grpSpPr>
            <a:xfrm>
              <a:off x="3761263" y="4083281"/>
              <a:ext cx="2206319" cy="1240280"/>
              <a:chOff x="4680775" y="3889885"/>
              <a:chExt cx="2206319" cy="1240280"/>
            </a:xfrm>
          </p:grpSpPr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84BC4275-D87F-436C-9290-4B9550460C7C}"/>
                  </a:ext>
                </a:extLst>
              </p:cNvPr>
              <p:cNvSpPr/>
              <p:nvPr/>
            </p:nvSpPr>
            <p:spPr>
              <a:xfrm>
                <a:off x="4680775" y="3889885"/>
                <a:ext cx="2206319" cy="124028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252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solidFill>
                    <a:srgbClr val="525252"/>
                  </a:solidFill>
                </a:endParaRPr>
              </a:p>
            </p:txBody>
          </p:sp>
          <p:grpSp>
            <p:nvGrpSpPr>
              <p:cNvPr id="95" name="그룹 94">
                <a:extLst>
                  <a:ext uri="{FF2B5EF4-FFF2-40B4-BE49-F238E27FC236}">
                    <a16:creationId xmlns:a16="http://schemas.microsoft.com/office/drawing/2014/main" id="{59F1E2DF-0858-4DBC-AD14-6D04554B1ADF}"/>
                  </a:ext>
                </a:extLst>
              </p:cNvPr>
              <p:cNvGrpSpPr/>
              <p:nvPr/>
            </p:nvGrpSpPr>
            <p:grpSpPr>
              <a:xfrm>
                <a:off x="4731621" y="4043304"/>
                <a:ext cx="1116939" cy="994478"/>
                <a:chOff x="7168201" y="1939666"/>
                <a:chExt cx="3658403" cy="3257297"/>
              </a:xfrm>
            </p:grpSpPr>
            <p:pic>
              <p:nvPicPr>
                <p:cNvPr id="96" name="Picture 1">
                  <a:extLst>
                    <a:ext uri="{FF2B5EF4-FFF2-40B4-BE49-F238E27FC236}">
                      <a16:creationId xmlns:a16="http://schemas.microsoft.com/office/drawing/2014/main" id="{A31D9F7E-57E4-4E72-B258-4CA6E0BD96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8665" r="18405"/>
                <a:stretch/>
              </p:blipFill>
              <p:spPr>
                <a:xfrm>
                  <a:off x="9047432" y="1939666"/>
                  <a:ext cx="1779172" cy="32556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pic>
              <p:nvPicPr>
                <p:cNvPr id="97" name="그림 96">
                  <a:extLst>
                    <a:ext uri="{FF2B5EF4-FFF2-40B4-BE49-F238E27FC236}">
                      <a16:creationId xmlns:a16="http://schemas.microsoft.com/office/drawing/2014/main" id="{3D1D5B1D-3095-48B8-98D6-70E12CE5C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68201" y="1939666"/>
                  <a:ext cx="1744980" cy="3257297"/>
                </a:xfrm>
                <a:prstGeom prst="rect">
                  <a:avLst/>
                </a:prstGeom>
              </p:spPr>
            </p:pic>
          </p:grp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3F4F994-2E47-49CB-A5B8-22016A8FC631}"/>
                </a:ext>
              </a:extLst>
            </p:cNvPr>
            <p:cNvSpPr txBox="1"/>
            <p:nvPr/>
          </p:nvSpPr>
          <p:spPr>
            <a:xfrm>
              <a:off x="4861849" y="4316689"/>
              <a:ext cx="1248811" cy="865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- Ai</a:t>
              </a:r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활용</a:t>
              </a:r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사용자의 </a:t>
              </a:r>
              <a:b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</a:br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 </a:t>
              </a:r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신체분절을 인식</a:t>
              </a:r>
              <a:endParaRPr lang="en-US" altLang="ko-KR" sz="7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pPr marL="171450" indent="-171450">
                <a:buFontTx/>
                <a:buChar char="-"/>
              </a:pPr>
              <a:endParaRPr lang="en-US" altLang="ko-KR" sz="700">
                <a:solidFill>
                  <a:srgbClr val="57585B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- </a:t>
              </a:r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각 관절 별 각도</a:t>
              </a:r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b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</a:br>
              <a:r>
                <a:rPr lang="en-US" altLang="ko-KR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  </a:t>
              </a:r>
              <a:r>
                <a:rPr lang="ko-KR" altLang="en-US" sz="700">
                  <a:solidFill>
                    <a:srgbClr val="57585B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가동범위 기록</a:t>
              </a:r>
            </a:p>
          </p:txBody>
        </p:sp>
      </p:grp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B5162946-18D2-489C-9A31-584EAC0098BA}"/>
              </a:ext>
            </a:extLst>
          </p:cNvPr>
          <p:cNvSpPr/>
          <p:nvPr/>
        </p:nvSpPr>
        <p:spPr>
          <a:xfrm>
            <a:off x="4056879" y="4094153"/>
            <a:ext cx="1074801" cy="155809"/>
          </a:xfrm>
          <a:prstGeom prst="roundRect">
            <a:avLst/>
          </a:prstGeom>
          <a:solidFill>
            <a:schemeClr val="bg1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>
                <a:solidFill>
                  <a:srgbClr val="525252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현재보유 어플리케이션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BC1EE6D-A4D6-4E3B-979B-04D9252D9BC8}"/>
              </a:ext>
            </a:extLst>
          </p:cNvPr>
          <p:cNvSpPr txBox="1"/>
          <p:nvPr/>
        </p:nvSpPr>
        <p:spPr>
          <a:xfrm>
            <a:off x="6486108" y="1014650"/>
            <a:ext cx="2198038" cy="795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F26D4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별도의 장비가 필요 없음</a:t>
            </a:r>
            <a:endParaRPr lang="en-US" altLang="ko-KR" sz="1600">
              <a:solidFill>
                <a:srgbClr val="F26D44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F26D4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범용성이 높음</a:t>
            </a:r>
            <a:endParaRPr lang="en-US" altLang="ko-KR" sz="1600">
              <a:solidFill>
                <a:srgbClr val="F26D44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9206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>
            <a:extLst>
              <a:ext uri="{FF2B5EF4-FFF2-40B4-BE49-F238E27FC236}">
                <a16:creationId xmlns:a16="http://schemas.microsoft.com/office/drawing/2014/main" id="{D7D539D3-6092-41AB-9EC5-77A7F96F6337}"/>
              </a:ext>
            </a:extLst>
          </p:cNvPr>
          <p:cNvSpPr/>
          <p:nvPr/>
        </p:nvSpPr>
        <p:spPr>
          <a:xfrm>
            <a:off x="0" y="548755"/>
            <a:ext cx="12192000" cy="459445"/>
          </a:xfrm>
          <a:prstGeom prst="rect">
            <a:avLst/>
          </a:prstGeom>
          <a:solidFill>
            <a:srgbClr val="E7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33AAB0A8-25E6-4898-BFCF-E466814CE088}"/>
              </a:ext>
            </a:extLst>
          </p:cNvPr>
          <p:cNvSpPr/>
          <p:nvPr/>
        </p:nvSpPr>
        <p:spPr>
          <a:xfrm>
            <a:off x="0" y="-18545"/>
            <a:ext cx="12192000" cy="444609"/>
          </a:xfrm>
          <a:prstGeom prst="rect">
            <a:avLst/>
          </a:prstGeom>
          <a:solidFill>
            <a:srgbClr val="E7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63BA45D7-4BFD-44AB-A000-C736A5876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" r="4795" b="72"/>
          <a:stretch/>
        </p:blipFill>
        <p:spPr>
          <a:xfrm>
            <a:off x="0" y="327570"/>
            <a:ext cx="12192000" cy="43064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E36059-B878-4CF7-8374-C8620E4E7679}"/>
              </a:ext>
            </a:extLst>
          </p:cNvPr>
          <p:cNvSpPr txBox="1"/>
          <p:nvPr/>
        </p:nvSpPr>
        <p:spPr>
          <a:xfrm>
            <a:off x="9289279" y="675057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586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C077B3-70C6-4372-AE30-041E9CFB078B}"/>
              </a:ext>
            </a:extLst>
          </p:cNvPr>
          <p:cNvSpPr txBox="1"/>
          <p:nvPr/>
        </p:nvSpPr>
        <p:spPr>
          <a:xfrm>
            <a:off x="11643232" y="684740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16</a:t>
            </a:r>
            <a:endParaRPr lang="ko-KR" altLang="en-US" sz="1050" kern="0">
              <a:solidFill>
                <a:srgbClr val="2B586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A09A99-2F0B-4006-9E3D-63813C5D4ACB}"/>
              </a:ext>
            </a:extLst>
          </p:cNvPr>
          <p:cNvSpPr txBox="1"/>
          <p:nvPr/>
        </p:nvSpPr>
        <p:spPr>
          <a:xfrm>
            <a:off x="-132356" y="-45781"/>
            <a:ext cx="6096000" cy="620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0" algn="just" fontAlgn="base" latinLnBrk="0">
              <a:lnSpc>
                <a:spcPct val="160000"/>
              </a:lnSpc>
              <a:spcBef>
                <a:spcPts val="200"/>
              </a:spcBef>
              <a:spcAft>
                <a:spcPts val="500"/>
              </a:spcAft>
            </a:pPr>
            <a:r>
              <a:rPr lang="ko-KR" altLang="en-US" sz="2400" kern="0" spc="-50">
                <a:solidFill>
                  <a:srgbClr val="2B586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차기연도 연구 내용</a:t>
            </a:r>
            <a:endParaRPr lang="en-US" altLang="ko-KR" sz="2400" kern="0" spc="-50">
              <a:solidFill>
                <a:srgbClr val="2B586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54A43CD-C5DC-4775-A836-25402E20349F}"/>
              </a:ext>
            </a:extLst>
          </p:cNvPr>
          <p:cNvGrpSpPr/>
          <p:nvPr/>
        </p:nvGrpSpPr>
        <p:grpSpPr>
          <a:xfrm>
            <a:off x="1508760" y="1092582"/>
            <a:ext cx="9521189" cy="5644312"/>
            <a:chOff x="1508760" y="1092582"/>
            <a:chExt cx="9521189" cy="5644312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C837BD59-8051-4DD9-9673-1E308DAED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760" y="1385565"/>
              <a:ext cx="9521189" cy="5351329"/>
            </a:xfrm>
            <a:prstGeom prst="rect">
              <a:avLst/>
            </a:prstGeom>
            <a:noFill/>
            <a:ln>
              <a:noFill/>
            </a:ln>
            <a:effectLst/>
          </p:spPr>
        </p:pic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3E9BD50C-5B0C-4F6F-B203-5F2DA51709CF}"/>
                </a:ext>
              </a:extLst>
            </p:cNvPr>
            <p:cNvGrpSpPr/>
            <p:nvPr/>
          </p:nvGrpSpPr>
          <p:grpSpPr>
            <a:xfrm>
              <a:off x="3350001" y="1261322"/>
              <a:ext cx="1102630" cy="1063075"/>
              <a:chOff x="8177946" y="4706348"/>
              <a:chExt cx="2050800" cy="1977229"/>
            </a:xfrm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85F676FA-DC9A-4418-85FA-6A54879765B0}"/>
                  </a:ext>
                </a:extLst>
              </p:cNvPr>
              <p:cNvSpPr/>
              <p:nvPr/>
            </p:nvSpPr>
            <p:spPr>
              <a:xfrm>
                <a:off x="8177946" y="4844929"/>
                <a:ext cx="2050800" cy="183864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252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solidFill>
                    <a:srgbClr val="525252"/>
                  </a:solidFill>
                </a:endParaRPr>
              </a:p>
            </p:txBody>
          </p:sp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C541ECD0-F9E2-4FD0-9EB8-243D3288B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64842" y="5280227"/>
                <a:ext cx="804375" cy="1312758"/>
              </a:xfrm>
              <a:prstGeom prst="rect">
                <a:avLst/>
              </a:prstGeom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1A8F5EEE-D890-46DB-94A9-B5D596E71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00716" y="5283105"/>
                <a:ext cx="781253" cy="1310074"/>
              </a:xfrm>
              <a:prstGeom prst="rect">
                <a:avLst/>
              </a:prstGeom>
            </p:spPr>
          </p:pic>
          <p:sp>
            <p:nvSpPr>
              <p:cNvPr id="13" name="사각형: 둥근 모서리 12">
                <a:extLst>
                  <a:ext uri="{FF2B5EF4-FFF2-40B4-BE49-F238E27FC236}">
                    <a16:creationId xmlns:a16="http://schemas.microsoft.com/office/drawing/2014/main" id="{96D5A845-22FE-43AE-BE33-8286F4F8CF1E}"/>
                  </a:ext>
                </a:extLst>
              </p:cNvPr>
              <p:cNvSpPr/>
              <p:nvPr/>
            </p:nvSpPr>
            <p:spPr>
              <a:xfrm>
                <a:off x="8362470" y="4706348"/>
                <a:ext cx="1705326" cy="2291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5252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600">
                    <a:solidFill>
                      <a:srgbClr val="525252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현재보유 어플리케이션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395E94-1636-41C7-966B-2B8145AA8F78}"/>
                  </a:ext>
                </a:extLst>
              </p:cNvPr>
              <p:cNvSpPr txBox="1"/>
              <p:nvPr/>
            </p:nvSpPr>
            <p:spPr>
              <a:xfrm>
                <a:off x="8343412" y="5007739"/>
                <a:ext cx="741790" cy="2818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600">
                    <a:solidFill>
                      <a:srgbClr val="525252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초기 버전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AACA82-657C-45E0-8114-DCE4277D0540}"/>
                  </a:ext>
                </a:extLst>
              </p:cNvPr>
              <p:cNvSpPr txBox="1"/>
              <p:nvPr/>
            </p:nvSpPr>
            <p:spPr>
              <a:xfrm>
                <a:off x="9344583" y="5005755"/>
                <a:ext cx="741790" cy="2818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600">
                    <a:solidFill>
                      <a:srgbClr val="525252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개량 버전</a:t>
                </a:r>
              </a:p>
            </p:txBody>
          </p:sp>
        </p:grpSp>
        <p:cxnSp>
          <p:nvCxnSpPr>
            <p:cNvPr id="18" name="직선 화살표 연결선 17">
              <a:extLst>
                <a:ext uri="{FF2B5EF4-FFF2-40B4-BE49-F238E27FC236}">
                  <a16:creationId xmlns:a16="http://schemas.microsoft.com/office/drawing/2014/main" id="{7BC1BD54-587D-42F7-B100-E9ACFFB3B8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5463" y="1830112"/>
              <a:ext cx="509432" cy="2314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B0E1207A-ED4D-4F27-BE00-C9367529C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77938" y="4549775"/>
              <a:ext cx="726611" cy="133985"/>
            </a:xfrm>
            <a:prstGeom prst="rect">
              <a:avLst/>
            </a:prstGeom>
          </p:spPr>
        </p:pic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444D2273-A948-4882-8A20-DED0AE95069E}"/>
                </a:ext>
              </a:extLst>
            </p:cNvPr>
            <p:cNvSpPr/>
            <p:nvPr/>
          </p:nvSpPr>
          <p:spPr>
            <a:xfrm>
              <a:off x="8014240" y="1149114"/>
              <a:ext cx="987082" cy="8619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solidFill>
                  <a:srgbClr val="525252"/>
                </a:solidFill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7FAD54CC-EE3A-4588-AFC7-F327A1DA043B}"/>
                </a:ext>
              </a:extLst>
            </p:cNvPr>
            <p:cNvGrpSpPr/>
            <p:nvPr/>
          </p:nvGrpSpPr>
          <p:grpSpPr>
            <a:xfrm>
              <a:off x="8106355" y="1238583"/>
              <a:ext cx="802514" cy="714527"/>
              <a:chOff x="11818464" y="1667331"/>
              <a:chExt cx="1116939" cy="994478"/>
            </a:xfrm>
          </p:grpSpPr>
          <p:pic>
            <p:nvPicPr>
              <p:cNvPr id="63" name="Picture 1">
                <a:extLst>
                  <a:ext uri="{FF2B5EF4-FFF2-40B4-BE49-F238E27FC236}">
                    <a16:creationId xmlns:a16="http://schemas.microsoft.com/office/drawing/2014/main" id="{52473FA5-17BF-4429-8FCE-06759FB73A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8665" r="18405"/>
              <a:stretch/>
            </p:blipFill>
            <p:spPr>
              <a:xfrm>
                <a:off x="12392208" y="1667331"/>
                <a:ext cx="543195" cy="9939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64" name="그림 63">
                <a:extLst>
                  <a:ext uri="{FF2B5EF4-FFF2-40B4-BE49-F238E27FC236}">
                    <a16:creationId xmlns:a16="http://schemas.microsoft.com/office/drawing/2014/main" id="{24701C1F-9B77-41C8-AA6A-9EF56EE9C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818464" y="1667331"/>
                <a:ext cx="532756" cy="994478"/>
              </a:xfrm>
              <a:prstGeom prst="rect">
                <a:avLst/>
              </a:prstGeom>
            </p:spPr>
          </p:pic>
        </p:grpSp>
        <p:cxnSp>
          <p:nvCxnSpPr>
            <p:cNvPr id="65" name="직선 화살표 연결선 64">
              <a:extLst>
                <a:ext uri="{FF2B5EF4-FFF2-40B4-BE49-F238E27FC236}">
                  <a16:creationId xmlns:a16="http://schemas.microsoft.com/office/drawing/2014/main" id="{677F3EB1-C6CE-4020-8C18-65A41A7599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1976" y="1696453"/>
              <a:ext cx="453348" cy="4203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703AD23-F5BE-4AE1-8093-785BBEB1B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4596" b="10000"/>
            <a:stretch/>
          </p:blipFill>
          <p:spPr>
            <a:xfrm>
              <a:off x="5181600" y="5773827"/>
              <a:ext cx="1988820" cy="100105"/>
            </a:xfrm>
            <a:prstGeom prst="rect">
              <a:avLst/>
            </a:prstGeom>
          </p:spPr>
        </p:pic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4FE2F74F-E766-4213-8B1D-2DCDF112F2A2}"/>
                </a:ext>
              </a:extLst>
            </p:cNvPr>
            <p:cNvSpPr/>
            <p:nvPr/>
          </p:nvSpPr>
          <p:spPr>
            <a:xfrm>
              <a:off x="5181600" y="5590727"/>
              <a:ext cx="2138680" cy="118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2580FBE9-AFB9-4836-83B2-5B1CA5EB2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5497" b="6809"/>
            <a:stretch/>
          </p:blipFill>
          <p:spPr>
            <a:xfrm>
              <a:off x="5175504" y="5590727"/>
              <a:ext cx="1173480" cy="118854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B99F9DE4-D076-47AD-BC65-229F8FECA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8992"/>
            <a:stretch/>
          </p:blipFill>
          <p:spPr>
            <a:xfrm>
              <a:off x="5181600" y="5298499"/>
              <a:ext cx="1473200" cy="104472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E08035F6-BD7E-427D-961B-CAB0F8EE8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4563" b="4495"/>
            <a:stretch/>
          </p:blipFill>
          <p:spPr>
            <a:xfrm>
              <a:off x="5174709" y="5456224"/>
              <a:ext cx="1785176" cy="104472"/>
            </a:xfrm>
            <a:prstGeom prst="rect">
              <a:avLst/>
            </a:prstGeom>
          </p:spPr>
        </p:pic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060AA328-36B7-46CE-98B5-5F276E32E2AE}"/>
                </a:ext>
              </a:extLst>
            </p:cNvPr>
            <p:cNvSpPr/>
            <p:nvPr/>
          </p:nvSpPr>
          <p:spPr>
            <a:xfrm>
              <a:off x="6654800" y="5298499"/>
              <a:ext cx="410029" cy="111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D54F36A6-D7AF-4632-AB10-667679E3C4E7}"/>
                </a:ext>
              </a:extLst>
            </p:cNvPr>
            <p:cNvSpPr/>
            <p:nvPr/>
          </p:nvSpPr>
          <p:spPr>
            <a:xfrm>
              <a:off x="8049339" y="1092582"/>
              <a:ext cx="916883" cy="1232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>
                  <a:solidFill>
                    <a:srgbClr val="525252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현재보유 어플리케이션</a:t>
              </a: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8A64F5C9-A63B-4D14-9763-074DDB630B34}"/>
                </a:ext>
              </a:extLst>
            </p:cNvPr>
            <p:cNvSpPr/>
            <p:nvPr/>
          </p:nvSpPr>
          <p:spPr>
            <a:xfrm>
              <a:off x="5045672" y="5588485"/>
              <a:ext cx="2402840" cy="313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0688D5D9-1B6F-4B25-931D-23E07979B02E}"/>
                </a:ext>
              </a:extLst>
            </p:cNvPr>
            <p:cNvSpPr/>
            <p:nvPr/>
          </p:nvSpPr>
          <p:spPr>
            <a:xfrm>
              <a:off x="7705384" y="4242089"/>
              <a:ext cx="940776" cy="107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E55989-28E2-47A7-827E-0EA3213039CD}"/>
                </a:ext>
              </a:extLst>
            </p:cNvPr>
            <p:cNvSpPr txBox="1"/>
            <p:nvPr/>
          </p:nvSpPr>
          <p:spPr>
            <a:xfrm>
              <a:off x="7628747" y="4218015"/>
              <a:ext cx="77938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50">
                  <a:solidFill>
                    <a:srgbClr val="3F3FFF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-</a:t>
              </a:r>
              <a:r>
                <a:rPr lang="ko-KR" altLang="en-US" sz="750">
                  <a:solidFill>
                    <a:srgbClr val="3F3FFF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이용후기 수집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F349D73-68CD-4439-AE0D-ED991BA0B362}"/>
                </a:ext>
              </a:extLst>
            </p:cNvPr>
            <p:cNvSpPr txBox="1"/>
            <p:nvPr/>
          </p:nvSpPr>
          <p:spPr>
            <a:xfrm>
              <a:off x="7904245" y="3370975"/>
              <a:ext cx="77938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50">
                  <a:solidFill>
                    <a:srgbClr val="FF3333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-</a:t>
              </a:r>
              <a:r>
                <a:rPr lang="ko-KR" altLang="en-US" sz="750">
                  <a:solidFill>
                    <a:srgbClr val="FF3333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이용후기 제공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528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A2D5F202-C547-4031-AAED-C6E78A598FD4}"/>
              </a:ext>
            </a:extLst>
          </p:cNvPr>
          <p:cNvSpPr txBox="1"/>
          <p:nvPr/>
        </p:nvSpPr>
        <p:spPr>
          <a:xfrm>
            <a:off x="-132356" y="-90606"/>
            <a:ext cx="6096000" cy="620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0" algn="just" fontAlgn="base" latinLnBrk="0">
              <a:lnSpc>
                <a:spcPct val="160000"/>
              </a:lnSpc>
              <a:spcBef>
                <a:spcPts val="200"/>
              </a:spcBef>
              <a:spcAft>
                <a:spcPts val="500"/>
              </a:spcAft>
            </a:pPr>
            <a:r>
              <a:rPr lang="ko-KR" altLang="en-US" sz="2400" kern="0" spc="-5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연구 내용 및 범위</a:t>
            </a:r>
            <a:endParaRPr lang="en-US" altLang="ko-KR" sz="2400" kern="0" spc="-50">
              <a:solidFill>
                <a:srgbClr val="2B399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00384294-774E-4E4F-B6E2-E2E8DBBE4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" t="48347" r="4870" b="30494"/>
          <a:stretch/>
        </p:blipFill>
        <p:spPr>
          <a:xfrm>
            <a:off x="242814" y="538524"/>
            <a:ext cx="11677839" cy="7240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EEC8179-3969-4D5A-BC45-02337A211ED9}"/>
              </a:ext>
            </a:extLst>
          </p:cNvPr>
          <p:cNvSpPr txBox="1"/>
          <p:nvPr/>
        </p:nvSpPr>
        <p:spPr>
          <a:xfrm>
            <a:off x="9238479" y="639979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54B3085-2B53-4A3A-8E67-C6E2391E7206}"/>
              </a:ext>
            </a:extLst>
          </p:cNvPr>
          <p:cNvSpPr txBox="1"/>
          <p:nvPr/>
        </p:nvSpPr>
        <p:spPr>
          <a:xfrm>
            <a:off x="11620140" y="649662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07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48FFCB14-653D-4707-B011-22045C228E0F}"/>
              </a:ext>
            </a:extLst>
          </p:cNvPr>
          <p:cNvSpPr/>
          <p:nvPr/>
        </p:nvSpPr>
        <p:spPr>
          <a:xfrm>
            <a:off x="1289963" y="1170720"/>
            <a:ext cx="4448744" cy="480110"/>
          </a:xfrm>
          <a:prstGeom prst="roundRect">
            <a:avLst/>
          </a:prstGeom>
          <a:solidFill>
            <a:srgbClr val="B3E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94D19CE0-5A4A-439C-82FF-51376A98CDF3}"/>
              </a:ext>
            </a:extLst>
          </p:cNvPr>
          <p:cNvSpPr/>
          <p:nvPr/>
        </p:nvSpPr>
        <p:spPr>
          <a:xfrm>
            <a:off x="6341133" y="1170721"/>
            <a:ext cx="3997416" cy="457221"/>
          </a:xfrm>
          <a:prstGeom prst="roundRect">
            <a:avLst/>
          </a:prstGeom>
          <a:solidFill>
            <a:srgbClr val="B3E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6" name="직선 연결선 95">
            <a:extLst>
              <a:ext uri="{FF2B5EF4-FFF2-40B4-BE49-F238E27FC236}">
                <a16:creationId xmlns:a16="http://schemas.microsoft.com/office/drawing/2014/main" id="{65BFD7B5-B071-40B1-AFFB-7CB40DC2750B}"/>
              </a:ext>
            </a:extLst>
          </p:cNvPr>
          <p:cNvCxnSpPr>
            <a:cxnSpLocks/>
          </p:cNvCxnSpPr>
          <p:nvPr/>
        </p:nvCxnSpPr>
        <p:spPr>
          <a:xfrm>
            <a:off x="6041337" y="1148817"/>
            <a:ext cx="0" cy="5627427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BB69EB6C-86D3-457B-8A0D-D2191316A663}"/>
              </a:ext>
            </a:extLst>
          </p:cNvPr>
          <p:cNvSpPr txBox="1"/>
          <p:nvPr/>
        </p:nvSpPr>
        <p:spPr>
          <a:xfrm>
            <a:off x="2798252" y="1188439"/>
            <a:ext cx="1090923" cy="420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차년도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272A56F-4559-4B98-992C-29348B8C349C}"/>
              </a:ext>
            </a:extLst>
          </p:cNvPr>
          <p:cNvSpPr txBox="1"/>
          <p:nvPr/>
        </p:nvSpPr>
        <p:spPr>
          <a:xfrm>
            <a:off x="7761950" y="1195658"/>
            <a:ext cx="1090923" cy="420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차년도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FA542EC-2034-48FA-ABB2-0F698420DCC2}"/>
              </a:ext>
            </a:extLst>
          </p:cNvPr>
          <p:cNvSpPr txBox="1"/>
          <p:nvPr/>
        </p:nvSpPr>
        <p:spPr>
          <a:xfrm>
            <a:off x="8649353" y="1688948"/>
            <a:ext cx="1606058" cy="49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지역사회 장애인 대상</a:t>
            </a:r>
            <a:endParaRPr lang="en-US" altLang="ko-KR" sz="110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1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연계 서비스 적용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4951361-9C9B-4574-9B01-39F9FE8ACC6B}"/>
              </a:ext>
            </a:extLst>
          </p:cNvPr>
          <p:cNvSpPr txBox="1"/>
          <p:nvPr/>
        </p:nvSpPr>
        <p:spPr>
          <a:xfrm>
            <a:off x="6173407" y="4066988"/>
            <a:ext cx="2183304" cy="657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AI</a:t>
            </a:r>
            <a:r>
              <a:rPr lang="ko-KR" altLang="en-US" sz="105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활용 </a:t>
            </a:r>
            <a:endParaRPr lang="en-US" altLang="ko-KR" sz="105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05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재활운동</a:t>
            </a:r>
            <a:r>
              <a:rPr lang="en-US" altLang="ko-KR" sz="105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05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및 생활체육</a:t>
            </a:r>
            <a:r>
              <a:rPr lang="en-US" altLang="ko-KR" sz="105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05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산림환경</a:t>
            </a:r>
            <a:endParaRPr lang="en-US" altLang="ko-KR" sz="105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05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기반 프로그램 적용 실시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F717EB6-CCB7-4884-BC1F-DA2756693254}"/>
              </a:ext>
            </a:extLst>
          </p:cNvPr>
          <p:cNvSpPr txBox="1"/>
          <p:nvPr/>
        </p:nvSpPr>
        <p:spPr>
          <a:xfrm>
            <a:off x="8513745" y="4188695"/>
            <a:ext cx="1832573" cy="49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대상자별 프로그램 적용 </a:t>
            </a:r>
            <a:endParaRPr lang="en-US" altLang="ko-KR" sz="110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1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및 제도화 마련 근거 창출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4952DF8B-7D22-4266-AFB5-5C4F80F8ACBB}"/>
              </a:ext>
            </a:extLst>
          </p:cNvPr>
          <p:cNvGrpSpPr/>
          <p:nvPr/>
        </p:nvGrpSpPr>
        <p:grpSpPr>
          <a:xfrm>
            <a:off x="1261098" y="1719873"/>
            <a:ext cx="2130119" cy="2267117"/>
            <a:chOff x="6105517" y="1786921"/>
            <a:chExt cx="1992854" cy="2121024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FCE2E94-E483-4A1B-BC70-4DF47CEF053A}"/>
                </a:ext>
              </a:extLst>
            </p:cNvPr>
            <p:cNvSpPr txBox="1"/>
            <p:nvPr/>
          </p:nvSpPr>
          <p:spPr>
            <a:xfrm>
              <a:off x="6315510" y="1786921"/>
              <a:ext cx="15728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장애유형별</a:t>
              </a:r>
              <a:endParaRPr lang="en-US" altLang="ko-KR" sz="110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r>
                <a:rPr lang="ko-KR" altLang="en-US" sz="110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재활운동 프로그램 개발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71D4149-50BE-46D7-B403-BA56FE575CDB}"/>
                </a:ext>
              </a:extLst>
            </p:cNvPr>
            <p:cNvSpPr txBox="1"/>
            <p:nvPr/>
          </p:nvSpPr>
          <p:spPr>
            <a:xfrm>
              <a:off x="6105517" y="3477058"/>
              <a:ext cx="199285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AI</a:t>
              </a:r>
              <a:r>
                <a:rPr lang="ko-KR" altLang="en-US" sz="1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활용 재활운동 및</a:t>
              </a:r>
              <a:endParaRPr lang="en-US" altLang="ko-KR" sz="1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endParaRPr>
            </a:p>
            <a:p>
              <a:pPr algn="ctr"/>
              <a:r>
                <a:rPr lang="ko-KR" altLang="en-US" sz="1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기존 인프라 기반 프로그램 개발</a:t>
              </a: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20D00D37-6606-4478-8EBA-A9EA9C215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3062" y="2241852"/>
              <a:ext cx="1237760" cy="11640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tx1"/>
              </a:solidFill>
            </a:ln>
            <a:effectLst>
              <a:reflection endPos="0" dist="5000" dir="5400000" sy="-100000" algn="bl" rotWithShape="0"/>
            </a:effectLst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DA13CD5B-9256-42D0-8351-622A37036DF3}"/>
              </a:ext>
            </a:extLst>
          </p:cNvPr>
          <p:cNvGrpSpPr/>
          <p:nvPr/>
        </p:nvGrpSpPr>
        <p:grpSpPr>
          <a:xfrm>
            <a:off x="3882082" y="1820869"/>
            <a:ext cx="2009742" cy="2137418"/>
            <a:chOff x="2875573" y="1881446"/>
            <a:chExt cx="1989647" cy="2116045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0C93D45-B8DA-4638-A757-F53C5A70C691}"/>
                </a:ext>
              </a:extLst>
            </p:cNvPr>
            <p:cNvSpPr txBox="1"/>
            <p:nvPr/>
          </p:nvSpPr>
          <p:spPr>
            <a:xfrm>
              <a:off x="2932994" y="1881446"/>
              <a:ext cx="18341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다부처 시범 서비스 고도화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4564875-DA46-4A83-9EEA-B060A2F84450}"/>
                </a:ext>
              </a:extLst>
            </p:cNvPr>
            <p:cNvSpPr txBox="1"/>
            <p:nvPr/>
          </p:nvSpPr>
          <p:spPr>
            <a:xfrm>
              <a:off x="2875573" y="3397327"/>
              <a:ext cx="198964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위원회 네트워크 확장</a:t>
              </a:r>
              <a:r>
                <a:rPr lang="en-US" altLang="ko-KR" sz="1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, </a:t>
              </a:r>
            </a:p>
            <a:p>
              <a:pPr algn="ctr"/>
              <a:r>
                <a:rPr lang="ko-KR" altLang="en-US" sz="1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부처별 사업 연계서비스 고도화</a:t>
              </a:r>
              <a:r>
                <a:rPr lang="en-US" altLang="ko-KR" sz="1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,</a:t>
              </a:r>
            </a:p>
            <a:p>
              <a:pPr algn="ctr"/>
              <a:r>
                <a:rPr lang="ko-KR" altLang="en-US" sz="1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바우처 연계제도 적용</a:t>
              </a: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FE76AA79-67EA-46A1-836C-D1BF793FF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7481" y="2241852"/>
              <a:ext cx="1654588" cy="11082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tx1"/>
              </a:solidFill>
            </a:ln>
            <a:effectLst>
              <a:reflection endPos="0" dist="5000" dir="5400000" sy="-100000" algn="bl" rotWithShape="0"/>
            </a:effectLst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E8DAB8B-EBD7-4C96-A61C-DD115ED4B727}"/>
              </a:ext>
            </a:extLst>
          </p:cNvPr>
          <p:cNvGrpSpPr/>
          <p:nvPr/>
        </p:nvGrpSpPr>
        <p:grpSpPr>
          <a:xfrm>
            <a:off x="1292817" y="4558101"/>
            <a:ext cx="2189499" cy="2053016"/>
            <a:chOff x="2752698" y="4066458"/>
            <a:chExt cx="2194745" cy="2057934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89D2259-497E-4EC8-B4E4-1E94A6802687}"/>
                </a:ext>
              </a:extLst>
            </p:cNvPr>
            <p:cNvSpPr txBox="1"/>
            <p:nvPr/>
          </p:nvSpPr>
          <p:spPr>
            <a:xfrm>
              <a:off x="3085856" y="4066458"/>
              <a:ext cx="15552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통합 관리 플랫폼 개선</a:t>
              </a:r>
            </a:p>
          </p:txBody>
        </p:sp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84B4EB64-94F1-4323-A452-5F6080756FC4}"/>
                </a:ext>
              </a:extLst>
            </p:cNvPr>
            <p:cNvSpPr/>
            <p:nvPr/>
          </p:nvSpPr>
          <p:spPr>
            <a:xfrm>
              <a:off x="3005987" y="4420762"/>
              <a:ext cx="1689232" cy="1210777"/>
            </a:xfrm>
            <a:prstGeom prst="round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2B91274-063E-4B7D-97B9-B16592135FDC}"/>
                </a:ext>
              </a:extLst>
            </p:cNvPr>
            <p:cNvSpPr txBox="1"/>
            <p:nvPr/>
          </p:nvSpPr>
          <p:spPr>
            <a:xfrm>
              <a:off x="2752698" y="5708894"/>
              <a:ext cx="21947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50" spc="-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사용자 경험</a:t>
              </a:r>
              <a:r>
                <a:rPr lang="en-US" altLang="ko-KR" sz="1050" spc="-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(User Experience)</a:t>
              </a:r>
              <a:r>
                <a:rPr lang="ko-KR" altLang="en-US" sz="1050" spc="-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기반 </a:t>
              </a:r>
              <a:endParaRPr lang="en-US" altLang="ko-KR" sz="1050" spc="-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endParaRPr>
            </a:p>
            <a:p>
              <a:pPr algn="ctr"/>
              <a:r>
                <a:rPr lang="ko-KR" altLang="en-US" sz="1050" spc="-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통합관리 플랫폼 사용성 개선</a:t>
              </a: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4E548A34-E2AF-413D-B94B-6283BE4724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778" r="30777" b="29778"/>
          <a:stretch/>
        </p:blipFill>
        <p:spPr>
          <a:xfrm>
            <a:off x="8654406" y="2202760"/>
            <a:ext cx="1595953" cy="1301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endPos="0" dist="5000" dir="5400000" sy="-100000" algn="bl" rotWithShape="0"/>
          </a:effectLst>
        </p:spPr>
      </p:pic>
      <p:pic>
        <p:nvPicPr>
          <p:cNvPr id="2052" name="Picture 4" descr="Ai In Financial Services From The Ifgs - Ai Roundtable Clipart - Full Size  Clipart (#220749) - PinClipart">
            <a:extLst>
              <a:ext uri="{FF2B5EF4-FFF2-40B4-BE49-F238E27FC236}">
                <a16:creationId xmlns:a16="http://schemas.microsoft.com/office/drawing/2014/main" id="{D6695497-FC08-4A6F-BCA5-48E49B6C7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226" y="4708276"/>
            <a:ext cx="1333609" cy="1339189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reflection endPos="0" dist="5000" dir="5400000" sy="-100000" algn="bl" rotWithShape="0"/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3907F75-1B4C-42F0-983F-51D74FBC11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698" b="2698"/>
          <a:stretch/>
        </p:blipFill>
        <p:spPr>
          <a:xfrm>
            <a:off x="6585918" y="4724546"/>
            <a:ext cx="1333613" cy="1280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endPos="0" dist="5000" dir="5400000" sy="-100000" algn="bl" rotWithShape="0"/>
          </a:effectLst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986ABFA9-9097-46D1-A609-D9E21DB06565}"/>
              </a:ext>
            </a:extLst>
          </p:cNvPr>
          <p:cNvGrpSpPr/>
          <p:nvPr/>
        </p:nvGrpSpPr>
        <p:grpSpPr>
          <a:xfrm>
            <a:off x="3873017" y="4520157"/>
            <a:ext cx="2189499" cy="2147715"/>
            <a:chOff x="6004572" y="3969958"/>
            <a:chExt cx="2194745" cy="2152861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140EAE1-2D5D-44FC-9F77-EA37C8E24A5F}"/>
                </a:ext>
              </a:extLst>
            </p:cNvPr>
            <p:cNvSpPr txBox="1"/>
            <p:nvPr/>
          </p:nvSpPr>
          <p:spPr>
            <a:xfrm>
              <a:off x="6251391" y="3969958"/>
              <a:ext cx="17011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다부처 사업별 연계 서비스</a:t>
              </a:r>
              <a:endParaRPr lang="en-US" altLang="ko-KR" sz="110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r>
                <a:rPr lang="ko-KR" altLang="en-US" sz="110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시범 적용 확대 실시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96EBF37-749F-49AF-8F76-6C5C654618C0}"/>
                </a:ext>
              </a:extLst>
            </p:cNvPr>
            <p:cNvSpPr txBox="1"/>
            <p:nvPr/>
          </p:nvSpPr>
          <p:spPr>
            <a:xfrm>
              <a:off x="6004572" y="5707321"/>
              <a:ext cx="21947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50" spc="-1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재활병원 퇴원환자 및 일반 환자 대상</a:t>
              </a:r>
              <a:endParaRPr lang="en-US" altLang="ko-KR" sz="1050" spc="-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endParaRPr>
            </a:p>
            <a:p>
              <a:pPr algn="ctr"/>
              <a:r>
                <a:rPr lang="ko-KR" altLang="en-US" sz="105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서비스 시범적용 및 결과 분석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15AC141-7987-4CEE-8022-B7ED66F16EA2}"/>
              </a:ext>
            </a:extLst>
          </p:cNvPr>
          <p:cNvSpPr txBox="1"/>
          <p:nvPr/>
        </p:nvSpPr>
        <p:spPr>
          <a:xfrm>
            <a:off x="8201855" y="3570206"/>
            <a:ext cx="2501055" cy="4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spc="-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지역사회 장애인 대상</a:t>
            </a:r>
            <a:endParaRPr lang="en-US" altLang="ko-KR" sz="1050" spc="-1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/>
            <a:r>
              <a:rPr lang="ko-KR" altLang="en-US" sz="105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서비스 시범적용 및 결과 분석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A477D6-218E-45B7-ACDC-D85B0EA28EC3}"/>
              </a:ext>
            </a:extLst>
          </p:cNvPr>
          <p:cNvSpPr txBox="1"/>
          <p:nvPr/>
        </p:nvSpPr>
        <p:spPr>
          <a:xfrm>
            <a:off x="6002197" y="6130018"/>
            <a:ext cx="2501055" cy="657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spc="-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지역사회 장애인 대상</a:t>
            </a:r>
            <a:endParaRPr lang="en-US" altLang="ko-KR" sz="1050" spc="-1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/>
            <a:r>
              <a:rPr lang="en-US" altLang="ko-KR" sz="105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AI</a:t>
            </a:r>
            <a:r>
              <a:rPr lang="ko-KR" altLang="en-US" sz="105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활용 재활운동 및 기존인프라 기반프로그램 적용</a:t>
            </a:r>
            <a:r>
              <a:rPr lang="en-US" altLang="ko-KR" sz="105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05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결과 분석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DC31884-12AD-4ED1-B95E-F78CAE9BDC82}"/>
              </a:ext>
            </a:extLst>
          </p:cNvPr>
          <p:cNvSpPr txBox="1"/>
          <p:nvPr/>
        </p:nvSpPr>
        <p:spPr>
          <a:xfrm>
            <a:off x="8179503" y="6188100"/>
            <a:ext cx="2501055" cy="4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간담회를 통한 프로그램 적용 </a:t>
            </a:r>
            <a:endParaRPr lang="en-US" altLang="ko-KR" sz="105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/>
            <a:r>
              <a:rPr lang="ko-KR" altLang="en-US" sz="105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수가화</a:t>
            </a:r>
            <a:r>
              <a:rPr lang="en-US" altLang="ko-KR" sz="105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5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제도화 근거 마련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E922C5-EDC4-47F6-8B78-CB6E5857967A}"/>
              </a:ext>
            </a:extLst>
          </p:cNvPr>
          <p:cNvSpPr txBox="1"/>
          <p:nvPr/>
        </p:nvSpPr>
        <p:spPr>
          <a:xfrm>
            <a:off x="6320912" y="1798158"/>
            <a:ext cx="1772291" cy="315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통합 관리 플랫폼 개선</a:t>
            </a:r>
          </a:p>
        </p:txBody>
      </p:sp>
      <p:pic>
        <p:nvPicPr>
          <p:cNvPr id="61" name="Picture 2" descr="Usability Testing From an Editor's Perspective - The Editors' Weekly">
            <a:extLst>
              <a:ext uri="{FF2B5EF4-FFF2-40B4-BE49-F238E27FC236}">
                <a16:creationId xmlns:a16="http://schemas.microsoft.com/office/drawing/2014/main" id="{CECB4F82-D89F-4EC0-9A91-B0E92C044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7735"/>
          <a:stretch/>
        </p:blipFill>
        <p:spPr bwMode="auto">
          <a:xfrm>
            <a:off x="6425025" y="2185759"/>
            <a:ext cx="1564066" cy="13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endPos="0" dist="5000" dir="5400000" sy="-100000" algn="bl" rotWithShape="0"/>
          </a:effec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B4E0812-BCB2-4886-AB65-B6F3CE2C4D49}"/>
              </a:ext>
            </a:extLst>
          </p:cNvPr>
          <p:cNvSpPr txBox="1"/>
          <p:nvPr/>
        </p:nvSpPr>
        <p:spPr>
          <a:xfrm>
            <a:off x="5956530" y="3597979"/>
            <a:ext cx="2501055" cy="4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spc="-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통합 관리 플랫폼 사용성 개선</a:t>
            </a:r>
            <a:r>
              <a:rPr lang="en-US" altLang="ko-KR" sz="1050" spc="-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50" spc="-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및 </a:t>
            </a:r>
            <a:endParaRPr lang="en-US" altLang="ko-KR" sz="1050" spc="-1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/>
            <a:r>
              <a:rPr lang="ko-KR" altLang="en-US" sz="1050" spc="-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개발 프로그램 적용</a:t>
            </a:r>
            <a:endParaRPr lang="en-US" altLang="ko-KR" sz="1050" spc="-1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40B72A98-BC4B-4BBF-9286-A862E1A18849}"/>
              </a:ext>
            </a:extLst>
          </p:cNvPr>
          <p:cNvSpPr/>
          <p:nvPr/>
        </p:nvSpPr>
        <p:spPr>
          <a:xfrm>
            <a:off x="4165916" y="5001923"/>
            <a:ext cx="1563991" cy="1178332"/>
          </a:xfrm>
          <a:prstGeom prst="round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2C3808AF-3F2E-41D1-AC4D-046046DA8F7E}"/>
              </a:ext>
            </a:extLst>
          </p:cNvPr>
          <p:cNvSpPr/>
          <p:nvPr/>
        </p:nvSpPr>
        <p:spPr>
          <a:xfrm>
            <a:off x="0" y="548755"/>
            <a:ext cx="12192000" cy="459445"/>
          </a:xfrm>
          <a:prstGeom prst="rect">
            <a:avLst/>
          </a:prstGeom>
          <a:solidFill>
            <a:srgbClr val="E7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6F06C196-D99F-4CAA-9858-EF2B0CE08AB0}"/>
              </a:ext>
            </a:extLst>
          </p:cNvPr>
          <p:cNvSpPr/>
          <p:nvPr/>
        </p:nvSpPr>
        <p:spPr>
          <a:xfrm>
            <a:off x="0" y="-18545"/>
            <a:ext cx="12192000" cy="444609"/>
          </a:xfrm>
          <a:prstGeom prst="rect">
            <a:avLst/>
          </a:prstGeom>
          <a:solidFill>
            <a:srgbClr val="E7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82FA2C9B-2BF3-46C0-B761-07C33D400ED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881" r="4795" b="72"/>
          <a:stretch/>
        </p:blipFill>
        <p:spPr>
          <a:xfrm>
            <a:off x="0" y="327570"/>
            <a:ext cx="12192000" cy="430648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D83B198B-BEBC-4B53-895A-4ECF26CE49F3}"/>
              </a:ext>
            </a:extLst>
          </p:cNvPr>
          <p:cNvSpPr txBox="1"/>
          <p:nvPr/>
        </p:nvSpPr>
        <p:spPr>
          <a:xfrm>
            <a:off x="9289279" y="675057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586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9EECFF-58F6-47BA-874B-000B949F2EE4}"/>
              </a:ext>
            </a:extLst>
          </p:cNvPr>
          <p:cNvSpPr txBox="1"/>
          <p:nvPr/>
        </p:nvSpPr>
        <p:spPr>
          <a:xfrm>
            <a:off x="11643232" y="684740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586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17</a:t>
            </a:r>
            <a:endParaRPr lang="ko-KR" altLang="en-US" sz="1050" kern="0">
              <a:solidFill>
                <a:srgbClr val="2B586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A9546E-0FFC-4CA8-8990-892FA93700FE}"/>
              </a:ext>
            </a:extLst>
          </p:cNvPr>
          <p:cNvSpPr txBox="1"/>
          <p:nvPr/>
        </p:nvSpPr>
        <p:spPr>
          <a:xfrm>
            <a:off x="-132356" y="-45781"/>
            <a:ext cx="6096000" cy="620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0" algn="just" fontAlgn="base" latinLnBrk="0">
              <a:lnSpc>
                <a:spcPct val="160000"/>
              </a:lnSpc>
              <a:spcBef>
                <a:spcPts val="200"/>
              </a:spcBef>
              <a:spcAft>
                <a:spcPts val="500"/>
              </a:spcAft>
            </a:pPr>
            <a:r>
              <a:rPr lang="ko-KR" altLang="en-US" sz="2400" kern="0" spc="-50">
                <a:solidFill>
                  <a:srgbClr val="2B586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차기연도 연구 내용</a:t>
            </a:r>
            <a:endParaRPr lang="en-US" altLang="ko-KR" sz="2400" kern="0" spc="-50">
              <a:solidFill>
                <a:srgbClr val="2B586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E58063-36C2-4913-A31A-C7A523501F67}"/>
              </a:ext>
            </a:extLst>
          </p:cNvPr>
          <p:cNvSpPr txBox="1"/>
          <p:nvPr/>
        </p:nvSpPr>
        <p:spPr>
          <a:xfrm>
            <a:off x="3318" y="524251"/>
            <a:ext cx="6096000" cy="48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0" algn="just" fontAlgn="base" latinLnBrk="0">
              <a:lnSpc>
                <a:spcPct val="160000"/>
              </a:lnSpc>
              <a:spcBef>
                <a:spcPts val="200"/>
              </a:spcBef>
              <a:spcAft>
                <a:spcPts val="500"/>
              </a:spcAft>
            </a:pPr>
            <a:r>
              <a:rPr lang="ko-KR" altLang="en-US" kern="0" spc="-50">
                <a:solidFill>
                  <a:srgbClr val="2B586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연차별 연구내용</a:t>
            </a:r>
            <a:endParaRPr lang="en-US" altLang="ko-KR" kern="0" spc="-50">
              <a:solidFill>
                <a:srgbClr val="2B586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1583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>
            <a:extLst>
              <a:ext uri="{FF2B5EF4-FFF2-40B4-BE49-F238E27FC236}">
                <a16:creationId xmlns:a16="http://schemas.microsoft.com/office/drawing/2014/main" id="{8CB856D5-2504-4FA0-A674-C7FF8BA237D4}"/>
              </a:ext>
            </a:extLst>
          </p:cNvPr>
          <p:cNvSpPr/>
          <p:nvPr/>
        </p:nvSpPr>
        <p:spPr>
          <a:xfrm>
            <a:off x="0" y="0"/>
            <a:ext cx="12192000" cy="1001895"/>
          </a:xfrm>
          <a:prstGeom prst="rect">
            <a:avLst/>
          </a:prstGeom>
          <a:solidFill>
            <a:srgbClr val="E6E7E8"/>
          </a:solidFill>
          <a:ln>
            <a:solidFill>
              <a:srgbClr val="E6E7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A406C6AF-B199-48D4-9566-FE42B2E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5" t="27394" r="5442" b="-5279"/>
          <a:stretch/>
        </p:blipFill>
        <p:spPr>
          <a:xfrm>
            <a:off x="203291" y="347194"/>
            <a:ext cx="11836310" cy="2982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C8F6136-4822-4E57-9F09-C6D590AD2058}"/>
              </a:ext>
            </a:extLst>
          </p:cNvPr>
          <p:cNvSpPr txBox="1"/>
          <p:nvPr/>
        </p:nvSpPr>
        <p:spPr>
          <a:xfrm>
            <a:off x="9238479" y="639979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57585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57585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57585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57585B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735F01-0FDD-4BE2-A8B3-7DBA1B7BB705}"/>
              </a:ext>
            </a:extLst>
          </p:cNvPr>
          <p:cNvSpPr txBox="1"/>
          <p:nvPr/>
        </p:nvSpPr>
        <p:spPr>
          <a:xfrm>
            <a:off x="11620140" y="649662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57585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endParaRPr lang="ko-KR" altLang="en-US" sz="1050" kern="0">
              <a:solidFill>
                <a:srgbClr val="57585B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F55A67-2BD8-4252-97E0-C10124898E20}"/>
              </a:ext>
            </a:extLst>
          </p:cNvPr>
          <p:cNvSpPr txBox="1"/>
          <p:nvPr/>
        </p:nvSpPr>
        <p:spPr>
          <a:xfrm>
            <a:off x="-132356" y="-90606"/>
            <a:ext cx="6096000" cy="620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0" algn="just" fontAlgn="base" latinLnBrk="0">
              <a:lnSpc>
                <a:spcPct val="160000"/>
              </a:lnSpc>
              <a:spcBef>
                <a:spcPts val="200"/>
              </a:spcBef>
              <a:spcAft>
                <a:spcPts val="500"/>
              </a:spcAft>
            </a:pPr>
            <a:r>
              <a:rPr lang="ko-KR" altLang="en-US" sz="2400" kern="0" spc="-50">
                <a:solidFill>
                  <a:srgbClr val="57585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차기연도 연구개발 수행일정</a:t>
            </a:r>
            <a:endParaRPr lang="en-US" altLang="ko-KR" sz="2400" kern="0" spc="-50">
              <a:solidFill>
                <a:srgbClr val="57585B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486D96F-C07C-461D-8203-1DB8ECB07E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839"/>
          <a:stretch/>
        </p:blipFill>
        <p:spPr>
          <a:xfrm>
            <a:off x="550506" y="1086043"/>
            <a:ext cx="2967394" cy="565002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5A80707-9DAA-4145-88D4-AB7E5418C34E}"/>
              </a:ext>
            </a:extLst>
          </p:cNvPr>
          <p:cNvSpPr/>
          <p:nvPr/>
        </p:nvSpPr>
        <p:spPr>
          <a:xfrm>
            <a:off x="699174" y="2194560"/>
            <a:ext cx="1984127" cy="566928"/>
          </a:xfrm>
          <a:prstGeom prst="rect">
            <a:avLst/>
          </a:prstGeom>
          <a:solidFill>
            <a:srgbClr val="E7E9EB"/>
          </a:solidFill>
          <a:ln>
            <a:solidFill>
              <a:srgbClr val="E7E9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42B08701-4988-4805-87F5-1A9CA3F1C2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8" t="20698" r="83196" b="70490"/>
          <a:stretch/>
        </p:blipFill>
        <p:spPr>
          <a:xfrm>
            <a:off x="668694" y="2170176"/>
            <a:ext cx="1775847" cy="497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F3A03A-97EE-4838-A517-99FFEC94B598}"/>
              </a:ext>
            </a:extLst>
          </p:cNvPr>
          <p:cNvSpPr txBox="1"/>
          <p:nvPr/>
        </p:nvSpPr>
        <p:spPr>
          <a:xfrm>
            <a:off x="1493482" y="2590774"/>
            <a:ext cx="12410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>
                <a:solidFill>
                  <a:srgbClr val="FF0000"/>
                </a:solidFill>
              </a:rPr>
              <a:t>• </a:t>
            </a:r>
            <a:r>
              <a:rPr lang="ko-KR" altLang="en-US" sz="700" b="1">
                <a:solidFill>
                  <a:srgbClr val="FF0000"/>
                </a:solidFill>
              </a:rPr>
              <a:t>인공지능헬스케어연구실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2A9FA236-5474-4BE9-8A77-085DC91B0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778815"/>
              </p:ext>
            </p:extLst>
          </p:nvPr>
        </p:nvGraphicFramePr>
        <p:xfrm>
          <a:off x="3712768" y="1784593"/>
          <a:ext cx="7867762" cy="486252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54537">
                  <a:extLst>
                    <a:ext uri="{9D8B030D-6E8A-4147-A177-3AD203B41FA5}">
                      <a16:colId xmlns:a16="http://schemas.microsoft.com/office/drawing/2014/main" val="1743644413"/>
                    </a:ext>
                  </a:extLst>
                </a:gridCol>
                <a:gridCol w="981177">
                  <a:extLst>
                    <a:ext uri="{9D8B030D-6E8A-4147-A177-3AD203B41FA5}">
                      <a16:colId xmlns:a16="http://schemas.microsoft.com/office/drawing/2014/main" val="1455540686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1967653683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1689518073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4282448987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77172433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4290030112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2615987233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4072756567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4109307995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829571592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3810001315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1934280559"/>
                    </a:ext>
                  </a:extLst>
                </a:gridCol>
                <a:gridCol w="486004">
                  <a:extLst>
                    <a:ext uri="{9D8B030D-6E8A-4147-A177-3AD203B41FA5}">
                      <a16:colId xmlns:a16="http://schemas.microsoft.com/office/drawing/2014/main" val="1222969250"/>
                    </a:ext>
                  </a:extLst>
                </a:gridCol>
              </a:tblGrid>
              <a:tr h="164832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u="none" strike="noStrike">
                          <a:effectLst/>
                        </a:rPr>
                        <a:t>연구개발의 내용</a:t>
                      </a:r>
                      <a:endParaRPr lang="ko-KR" altLang="en-US" sz="1000" b="1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u="none" strike="noStrike">
                          <a:effectLst/>
                        </a:rPr>
                        <a:t>추진일정</a:t>
                      </a:r>
                      <a:endParaRPr lang="ko-KR" altLang="en-US" sz="1000" b="1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422103"/>
                  </a:ext>
                </a:extLst>
              </a:tr>
              <a:tr h="164832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637583683"/>
                  </a:ext>
                </a:extLst>
              </a:tr>
              <a:tr h="3777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다부처 시범 서비스 고도화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부처 사업별 장애인 </a:t>
                      </a:r>
                      <a:br>
                        <a:rPr lang="en-US" altLang="ko-KR" sz="700" u="none" strike="noStrike">
                          <a:effectLst/>
                        </a:rPr>
                      </a:br>
                      <a:r>
                        <a:rPr lang="ko-KR" altLang="en-US" sz="700" u="none" strike="noStrike">
                          <a:effectLst/>
                        </a:rPr>
                        <a:t>건강증진 연계 서비스 고도화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1045344660"/>
                  </a:ext>
                </a:extLst>
              </a:tr>
              <a:tr h="4326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부처별 장애인 </a:t>
                      </a:r>
                      <a:br>
                        <a:rPr lang="en-US" altLang="ko-KR" sz="700" u="none" strike="noStrike">
                          <a:effectLst/>
                        </a:rPr>
                      </a:br>
                      <a:r>
                        <a:rPr lang="ko-KR" altLang="en-US" sz="700" u="none" strike="noStrike">
                          <a:effectLst/>
                        </a:rPr>
                        <a:t>바우처 제도 연계 적용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2599799765"/>
                  </a:ext>
                </a:extLst>
              </a:tr>
              <a:tr h="42581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통합 관리 플랫폼</a:t>
                      </a:r>
                      <a:br>
                        <a:rPr lang="en-US" altLang="ko-KR" sz="900" u="none" strike="noStrike">
                          <a:effectLst/>
                        </a:rPr>
                      </a:br>
                      <a:r>
                        <a:rPr lang="ko-KR" altLang="en-US" sz="900" u="none" strike="noStrike">
                          <a:effectLst/>
                        </a:rPr>
                        <a:t>개선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통합 관리 플랫폼 </a:t>
                      </a:r>
                      <a:br>
                        <a:rPr lang="en-US" altLang="ko-KR" sz="700" u="none" strike="noStrike">
                          <a:effectLst/>
                        </a:rPr>
                      </a:br>
                      <a:r>
                        <a:rPr lang="ko-KR" altLang="en-US" sz="700" u="none" strike="noStrike">
                          <a:effectLst/>
                        </a:rPr>
                        <a:t>사용성 개선 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3662175902"/>
                  </a:ext>
                </a:extLst>
              </a:tr>
              <a:tr h="57691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장애유형별 </a:t>
                      </a:r>
                      <a:br>
                        <a:rPr lang="ko-KR" altLang="en-US" sz="900" u="none" strike="noStrike">
                          <a:effectLst/>
                        </a:rPr>
                      </a:br>
                      <a:r>
                        <a:rPr lang="ko-KR" altLang="en-US" sz="900" u="none" strike="noStrike">
                          <a:effectLst/>
                        </a:rPr>
                        <a:t>재활운동 프로그램 개발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부처별 재활운동 </a:t>
                      </a:r>
                      <a:br>
                        <a:rPr lang="en-US" altLang="ko-KR" sz="700" u="none" strike="noStrike">
                          <a:effectLst/>
                        </a:rPr>
                      </a:br>
                      <a:r>
                        <a:rPr lang="ko-KR" altLang="en-US" sz="700" u="none" strike="noStrike">
                          <a:effectLst/>
                        </a:rPr>
                        <a:t>프로그램</a:t>
                      </a:r>
                      <a:r>
                        <a:rPr lang="en-US" altLang="ko-KR" sz="700" u="none" strike="noStrike">
                          <a:effectLst/>
                        </a:rPr>
                        <a:t>, </a:t>
                      </a:r>
                      <a:r>
                        <a:rPr lang="ko-KR" altLang="en-US" sz="700" u="none" strike="noStrike">
                          <a:effectLst/>
                        </a:rPr>
                        <a:t>생활체육</a:t>
                      </a:r>
                      <a:r>
                        <a:rPr lang="en-US" altLang="ko-KR" sz="700" u="none" strike="noStrike">
                          <a:effectLst/>
                        </a:rPr>
                        <a:t>, </a:t>
                      </a:r>
                      <a:br>
                        <a:rPr lang="en-US" altLang="ko-KR" sz="700" u="none" strike="noStrike">
                          <a:effectLst/>
                        </a:rPr>
                      </a:br>
                      <a:r>
                        <a:rPr lang="ko-KR" altLang="en-US" sz="700" u="none" strike="noStrike">
                          <a:effectLst/>
                        </a:rPr>
                        <a:t>산림환경 기반 서비스 </a:t>
                      </a:r>
                      <a:br>
                        <a:rPr lang="en-US" altLang="ko-KR" sz="700" u="none" strike="noStrike">
                          <a:effectLst/>
                        </a:rPr>
                      </a:br>
                      <a:r>
                        <a:rPr lang="ko-KR" altLang="en-US" sz="700" u="none" strike="noStrike">
                          <a:effectLst/>
                        </a:rPr>
                        <a:t>연계 프로그램 개발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604041854"/>
                  </a:ext>
                </a:extLst>
              </a:tr>
              <a:tr h="5769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AI </a:t>
                      </a:r>
                      <a:r>
                        <a:rPr lang="ko-KR" altLang="en-US" sz="700" u="none" strike="noStrike">
                          <a:effectLst/>
                        </a:rPr>
                        <a:t>활용 의료인</a:t>
                      </a:r>
                      <a:r>
                        <a:rPr lang="en-US" altLang="ko-KR" sz="700" u="none" strike="noStrike">
                          <a:effectLst/>
                        </a:rPr>
                        <a:t>/</a:t>
                      </a:r>
                      <a:r>
                        <a:rPr lang="ko-KR" altLang="en-US" sz="700" u="none" strike="noStrike">
                          <a:effectLst/>
                        </a:rPr>
                        <a:t>운동지도자</a:t>
                      </a:r>
                      <a:r>
                        <a:rPr lang="en-US" altLang="ko-KR" sz="700" u="none" strike="noStrike">
                          <a:effectLst/>
                        </a:rPr>
                        <a:t>/</a:t>
                      </a:r>
                      <a:r>
                        <a:rPr lang="ko-KR" altLang="en-US" sz="700" u="none" strike="noStrike">
                          <a:effectLst/>
                        </a:rPr>
                        <a:t>셀프 코칭을 위한 스마트 헬스케어 재활운동 프로그램 개발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134188323"/>
                  </a:ext>
                </a:extLst>
              </a:tr>
              <a:tr h="4326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스마트 헬스케어 재활운동 프로그램 효과성</a:t>
                      </a:r>
                      <a:r>
                        <a:rPr lang="en-US" altLang="ko-KR" sz="700" u="none" strike="noStrike">
                          <a:effectLst/>
                        </a:rPr>
                        <a:t>·</a:t>
                      </a:r>
                      <a:br>
                        <a:rPr lang="en-US" altLang="ko-KR" sz="700" u="none" strike="noStrike">
                          <a:effectLst/>
                        </a:rPr>
                      </a:br>
                      <a:r>
                        <a:rPr lang="ko-KR" altLang="en-US" sz="700" u="none" strike="noStrike">
                          <a:effectLst/>
                        </a:rPr>
                        <a:t>안전성 평가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1824564937"/>
                  </a:ext>
                </a:extLst>
              </a:tr>
              <a:tr h="5769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다부처 사업별 연계 서비스 시범 적용 확대 실시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재활병원 퇴원환자 및 일반 환자 대상 다부처 사업별 연계 시범 서비스 제공 및 사용 교육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3689784561"/>
                  </a:ext>
                </a:extLst>
              </a:tr>
              <a:tr h="3502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서비스 효과성 및 </a:t>
                      </a:r>
                      <a:br>
                        <a:rPr lang="en-US" altLang="ko-KR" sz="700" u="none" strike="noStrike">
                          <a:effectLst/>
                        </a:rPr>
                      </a:br>
                      <a:r>
                        <a:rPr lang="ko-KR" altLang="en-US" sz="700" u="none" strike="noStrike">
                          <a:effectLst/>
                        </a:rPr>
                        <a:t>만족도 분석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3411874241"/>
                  </a:ext>
                </a:extLst>
              </a:tr>
              <a:tr h="240379">
                <a:tc gridSpan="2">
                  <a:txBody>
                    <a:bodyPr/>
                    <a:lstStyle/>
                    <a:p>
                      <a:pPr algn="just" fontAlgn="ctr"/>
                      <a:r>
                        <a:rPr lang="ko-KR" altLang="en-US" sz="1100" b="1" u="none" strike="noStrike">
                          <a:effectLst/>
                        </a:rPr>
                        <a:t>착수 보고회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182156358"/>
                  </a:ext>
                </a:extLst>
              </a:tr>
              <a:tr h="247247">
                <a:tc gridSpan="2">
                  <a:txBody>
                    <a:bodyPr/>
                    <a:lstStyle/>
                    <a:p>
                      <a:pPr algn="just" fontAlgn="ctr"/>
                      <a:r>
                        <a:rPr lang="ko-KR" altLang="en-US" sz="1100" b="1" u="none" strike="noStrike">
                          <a:effectLst/>
                        </a:rPr>
                        <a:t>중간 보고회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2167293819"/>
                  </a:ext>
                </a:extLst>
              </a:tr>
              <a:tr h="295323">
                <a:tc gridSpan="2">
                  <a:txBody>
                    <a:bodyPr/>
                    <a:lstStyle/>
                    <a:p>
                      <a:pPr algn="just" fontAlgn="ctr"/>
                      <a:r>
                        <a:rPr lang="ko-KR" altLang="en-US" sz="1100" b="1" u="none" strike="noStrike">
                          <a:effectLst/>
                        </a:rPr>
                        <a:t>최종</a:t>
                      </a:r>
                      <a:r>
                        <a:rPr lang="en-US" altLang="ko-KR" sz="1100" b="1" u="none" strike="noStrike">
                          <a:effectLst/>
                        </a:rPr>
                        <a:t>(</a:t>
                      </a:r>
                      <a:r>
                        <a:rPr lang="ko-KR" altLang="en-US" sz="1100" b="1" u="none" strike="noStrike">
                          <a:effectLst/>
                        </a:rPr>
                        <a:t>연차</a:t>
                      </a:r>
                      <a:r>
                        <a:rPr lang="en-US" altLang="ko-KR" sz="1100" b="1" u="none" strike="noStrike">
                          <a:effectLst/>
                        </a:rPr>
                        <a:t>) </a:t>
                      </a:r>
                      <a:r>
                        <a:rPr lang="ko-KR" altLang="en-US" sz="1100" b="1" u="none" strike="noStrike">
                          <a:effectLst/>
                        </a:rPr>
                        <a:t>보고회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146" marR="6146" marT="6146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</a:rPr>
                        <a:t>　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146" marR="6146" marT="6146" marB="0" anchor="ctr"/>
                </a:tc>
                <a:extLst>
                  <a:ext uri="{0D108BD9-81ED-4DB2-BD59-A6C34878D82A}">
                    <a16:rowId xmlns:a16="http://schemas.microsoft.com/office/drawing/2014/main" val="866154974"/>
                  </a:ext>
                </a:extLst>
              </a:tr>
            </a:tbl>
          </a:graphicData>
        </a:graphic>
      </p:graphicFrame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D2BD76BD-02E6-457A-9269-327809CC4C90}"/>
              </a:ext>
            </a:extLst>
          </p:cNvPr>
          <p:cNvSpPr/>
          <p:nvPr/>
        </p:nvSpPr>
        <p:spPr>
          <a:xfrm>
            <a:off x="6756400" y="2164080"/>
            <a:ext cx="2367280" cy="290576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E796ACE2-73E3-4897-8E12-3C09C84E43D1}"/>
              </a:ext>
            </a:extLst>
          </p:cNvPr>
          <p:cNvSpPr/>
          <p:nvPr/>
        </p:nvSpPr>
        <p:spPr>
          <a:xfrm>
            <a:off x="7213600" y="2543567"/>
            <a:ext cx="1910080" cy="290576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937933DE-0F6F-43E5-913D-2D16F2090F58}"/>
              </a:ext>
            </a:extLst>
          </p:cNvPr>
          <p:cNvSpPr/>
          <p:nvPr/>
        </p:nvSpPr>
        <p:spPr>
          <a:xfrm>
            <a:off x="7213600" y="2972815"/>
            <a:ext cx="1449589" cy="321687"/>
          </a:xfrm>
          <a:prstGeom prst="roundRect">
            <a:avLst/>
          </a:prstGeom>
          <a:solidFill>
            <a:srgbClr val="B3E0F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220EF0A9-1915-4F54-AFCC-8CBF95E71ACC}"/>
              </a:ext>
            </a:extLst>
          </p:cNvPr>
          <p:cNvSpPr/>
          <p:nvPr/>
        </p:nvSpPr>
        <p:spPr>
          <a:xfrm>
            <a:off x="7731760" y="4019767"/>
            <a:ext cx="1391920" cy="418604"/>
          </a:xfrm>
          <a:prstGeom prst="roundRect">
            <a:avLst/>
          </a:prstGeom>
          <a:solidFill>
            <a:srgbClr val="F8F2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A8545BAA-0C85-4627-B70F-4A83B1135DB8}"/>
              </a:ext>
            </a:extLst>
          </p:cNvPr>
          <p:cNvSpPr/>
          <p:nvPr/>
        </p:nvSpPr>
        <p:spPr>
          <a:xfrm>
            <a:off x="8663189" y="4528099"/>
            <a:ext cx="460491" cy="379181"/>
          </a:xfrm>
          <a:prstGeom prst="roundRect">
            <a:avLst/>
          </a:prstGeom>
          <a:solidFill>
            <a:srgbClr val="F8F2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D5FC29AD-8278-4A48-8D49-FA61AF2B6468}"/>
              </a:ext>
            </a:extLst>
          </p:cNvPr>
          <p:cNvSpPr/>
          <p:nvPr/>
        </p:nvSpPr>
        <p:spPr>
          <a:xfrm>
            <a:off x="9177518" y="5059821"/>
            <a:ext cx="2372425" cy="327317"/>
          </a:xfrm>
          <a:prstGeom prst="roundRect">
            <a:avLst/>
          </a:prstGeom>
          <a:solidFill>
            <a:srgbClr val="AD9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573AFED4-3EB9-4E9B-89E3-A46D44AF4652}"/>
              </a:ext>
            </a:extLst>
          </p:cNvPr>
          <p:cNvSpPr/>
          <p:nvPr/>
        </p:nvSpPr>
        <p:spPr>
          <a:xfrm>
            <a:off x="9177518" y="5558522"/>
            <a:ext cx="2381662" cy="264125"/>
          </a:xfrm>
          <a:prstGeom prst="roundRect">
            <a:avLst/>
          </a:prstGeom>
          <a:solidFill>
            <a:srgbClr val="AD9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BB4D7666-AF62-4A54-8D71-38A0246E52AF}"/>
              </a:ext>
            </a:extLst>
          </p:cNvPr>
          <p:cNvSpPr/>
          <p:nvPr/>
        </p:nvSpPr>
        <p:spPr>
          <a:xfrm>
            <a:off x="10611254" y="6373758"/>
            <a:ext cx="494549" cy="264125"/>
          </a:xfrm>
          <a:prstGeom prst="roundRect">
            <a:avLst/>
          </a:prstGeom>
          <a:solidFill>
            <a:srgbClr val="3F3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9C3D3FD6-FDAC-466B-A229-FD59E14D7C06}"/>
              </a:ext>
            </a:extLst>
          </p:cNvPr>
          <p:cNvSpPr/>
          <p:nvPr/>
        </p:nvSpPr>
        <p:spPr>
          <a:xfrm>
            <a:off x="7213600" y="3447833"/>
            <a:ext cx="1910080" cy="418604"/>
          </a:xfrm>
          <a:prstGeom prst="roundRect">
            <a:avLst/>
          </a:prstGeom>
          <a:solidFill>
            <a:srgbClr val="F8F2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52E99-9028-415E-86F1-9567AB04DABB}"/>
              </a:ext>
            </a:extLst>
          </p:cNvPr>
          <p:cNvSpPr txBox="1"/>
          <p:nvPr/>
        </p:nvSpPr>
        <p:spPr>
          <a:xfrm>
            <a:off x="9488702" y="1075993"/>
            <a:ext cx="1968809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최종 목표 실적</a:t>
            </a:r>
            <a:endParaRPr lang="en-US" altLang="ko-KR" sz="9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 sz="9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ᆞ </a:t>
            </a:r>
            <a:r>
              <a:rPr lang="ko-KR" altLang="en-US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연구논문</a:t>
            </a:r>
            <a:r>
              <a:rPr lang="en-US" altLang="ko-KR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KCI 2</a:t>
            </a:r>
            <a:r>
              <a:rPr lang="ko-KR" altLang="en-US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편</a:t>
            </a:r>
            <a:r>
              <a:rPr lang="en-US" altLang="ko-KR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SCIE 3</a:t>
            </a:r>
            <a:r>
              <a:rPr lang="ko-KR" altLang="en-US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편 이상</a:t>
            </a:r>
            <a:endParaRPr lang="en-US" altLang="ko-KR" sz="9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 sz="9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ᆞ </a:t>
            </a:r>
            <a:r>
              <a:rPr lang="ko-KR" altLang="en-US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특허출원</a:t>
            </a:r>
            <a:r>
              <a:rPr lang="en-US" altLang="ko-KR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2</a:t>
            </a:r>
            <a:r>
              <a:rPr lang="ko-KR" altLang="en-US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편 이상</a:t>
            </a:r>
            <a:endParaRPr lang="en-US" altLang="ko-KR" sz="9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 sz="9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ᆞ</a:t>
            </a:r>
            <a:r>
              <a:rPr lang="ko-KR" altLang="en-US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스마트 재활</a:t>
            </a:r>
            <a:r>
              <a:rPr lang="en-US" altLang="ko-KR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/ </a:t>
            </a:r>
            <a:r>
              <a:rPr lang="ko-KR" altLang="en-US" sz="9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운동 애플리케이션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AFBE97C2-A7A6-4FC7-92A4-31CE8C392169}"/>
              </a:ext>
            </a:extLst>
          </p:cNvPr>
          <p:cNvSpPr/>
          <p:nvPr/>
        </p:nvSpPr>
        <p:spPr>
          <a:xfrm>
            <a:off x="5743468" y="5868514"/>
            <a:ext cx="494549" cy="264125"/>
          </a:xfrm>
          <a:prstGeom prst="roundRect">
            <a:avLst/>
          </a:prstGeom>
          <a:solidFill>
            <a:srgbClr val="3F3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33E3E961-B0FC-4FEB-843A-1BC3093A6E57}"/>
              </a:ext>
            </a:extLst>
          </p:cNvPr>
          <p:cNvSpPr/>
          <p:nvPr/>
        </p:nvSpPr>
        <p:spPr>
          <a:xfrm>
            <a:off x="8171209" y="6114167"/>
            <a:ext cx="494549" cy="264125"/>
          </a:xfrm>
          <a:prstGeom prst="roundRect">
            <a:avLst/>
          </a:prstGeom>
          <a:solidFill>
            <a:srgbClr val="3F3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7152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그림 268">
            <a:extLst>
              <a:ext uri="{FF2B5EF4-FFF2-40B4-BE49-F238E27FC236}">
                <a16:creationId xmlns:a16="http://schemas.microsoft.com/office/drawing/2014/main" id="{F8DDE3A1-D30C-4A7E-AEBC-E940C68FF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46" r="3562" b="23996"/>
          <a:stretch/>
        </p:blipFill>
        <p:spPr>
          <a:xfrm>
            <a:off x="-38100" y="533514"/>
            <a:ext cx="12163426" cy="86704"/>
          </a:xfrm>
          <a:prstGeom prst="rect">
            <a:avLst/>
          </a:prstGeom>
        </p:spPr>
      </p:pic>
      <p:sp>
        <p:nvSpPr>
          <p:cNvPr id="254" name="사각형: 둥근 모서리 253">
            <a:extLst>
              <a:ext uri="{FF2B5EF4-FFF2-40B4-BE49-F238E27FC236}">
                <a16:creationId xmlns:a16="http://schemas.microsoft.com/office/drawing/2014/main" id="{0416B0D2-5B87-40EA-B270-BA149D43B86C}"/>
              </a:ext>
            </a:extLst>
          </p:cNvPr>
          <p:cNvSpPr/>
          <p:nvPr/>
        </p:nvSpPr>
        <p:spPr>
          <a:xfrm>
            <a:off x="1746997" y="1064013"/>
            <a:ext cx="1466850" cy="410780"/>
          </a:xfrm>
          <a:prstGeom prst="roundRect">
            <a:avLst/>
          </a:prstGeom>
          <a:solidFill>
            <a:srgbClr val="C7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5" name="사각형: 둥근 모서리 254">
            <a:extLst>
              <a:ext uri="{FF2B5EF4-FFF2-40B4-BE49-F238E27FC236}">
                <a16:creationId xmlns:a16="http://schemas.microsoft.com/office/drawing/2014/main" id="{0BE95C1D-2D8F-4C0E-89DF-686E2B5BE6FB}"/>
              </a:ext>
            </a:extLst>
          </p:cNvPr>
          <p:cNvSpPr/>
          <p:nvPr/>
        </p:nvSpPr>
        <p:spPr>
          <a:xfrm>
            <a:off x="8655430" y="1047572"/>
            <a:ext cx="1393445" cy="410780"/>
          </a:xfrm>
          <a:prstGeom prst="roundRect">
            <a:avLst/>
          </a:prstGeom>
          <a:solidFill>
            <a:srgbClr val="C7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83199-2E8B-4C9E-A999-B0373BDDDC14}"/>
              </a:ext>
            </a:extLst>
          </p:cNvPr>
          <p:cNvSpPr txBox="1"/>
          <p:nvPr/>
        </p:nvSpPr>
        <p:spPr>
          <a:xfrm>
            <a:off x="263572" y="-81179"/>
            <a:ext cx="6096000" cy="620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400" b="1" kern="0" spc="-20">
                <a:solidFill>
                  <a:srgbClr val="4F698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RFP </a:t>
            </a:r>
            <a:r>
              <a:rPr lang="ko-KR" altLang="en-US" sz="2400" b="1" kern="0" spc="-20">
                <a:solidFill>
                  <a:srgbClr val="4F698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대비 연구내용 요약</a:t>
            </a:r>
            <a:endParaRPr lang="ko-KR" altLang="en-US" sz="1400" kern="0">
              <a:solidFill>
                <a:srgbClr val="4F6986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114AC3-1EC5-4035-A382-32750123D480}"/>
              </a:ext>
            </a:extLst>
          </p:cNvPr>
          <p:cNvSpPr txBox="1"/>
          <p:nvPr/>
        </p:nvSpPr>
        <p:spPr>
          <a:xfrm>
            <a:off x="9238479" y="639979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4F698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4F698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4F698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4F6986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EA882-FD04-4BE5-B2C7-E71E4F4D915D}"/>
              </a:ext>
            </a:extLst>
          </p:cNvPr>
          <p:cNvSpPr txBox="1"/>
          <p:nvPr/>
        </p:nvSpPr>
        <p:spPr>
          <a:xfrm>
            <a:off x="11620140" y="649662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4F698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19</a:t>
            </a:r>
            <a:endParaRPr lang="ko-KR" altLang="en-US" sz="1050" kern="0">
              <a:solidFill>
                <a:srgbClr val="4F6986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6A80C-3C15-40A0-A010-F889121567B2}"/>
              </a:ext>
            </a:extLst>
          </p:cNvPr>
          <p:cNvSpPr txBox="1"/>
          <p:nvPr/>
        </p:nvSpPr>
        <p:spPr>
          <a:xfrm>
            <a:off x="1922417" y="1078143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RFP </a:t>
            </a:r>
            <a:r>
              <a:rPr lang="ko-KR" altLang="en-US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내용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4DFCE91-C3AD-4C4D-81E2-CE9FD108DF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108"/>
          <a:stretch/>
        </p:blipFill>
        <p:spPr>
          <a:xfrm>
            <a:off x="509047" y="2028656"/>
            <a:ext cx="3810579" cy="1619655"/>
          </a:xfrm>
          <a:prstGeom prst="rect">
            <a:avLst/>
          </a:prstGeom>
        </p:spPr>
      </p:pic>
      <p:grpSp>
        <p:nvGrpSpPr>
          <p:cNvPr id="33" name="그룹 32">
            <a:extLst>
              <a:ext uri="{FF2B5EF4-FFF2-40B4-BE49-F238E27FC236}">
                <a16:creationId xmlns:a16="http://schemas.microsoft.com/office/drawing/2014/main" id="{6A1E83D3-5A0C-41E5-8850-063B63C3EE1E}"/>
              </a:ext>
            </a:extLst>
          </p:cNvPr>
          <p:cNvGrpSpPr/>
          <p:nvPr/>
        </p:nvGrpSpPr>
        <p:grpSpPr>
          <a:xfrm>
            <a:off x="7585966" y="1540590"/>
            <a:ext cx="3617045" cy="4646850"/>
            <a:chOff x="2211538" y="-814537"/>
            <a:chExt cx="5835852" cy="7497371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C26D1AD7-AEE3-4667-8FC5-E63563BEF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1538" y="-814537"/>
              <a:ext cx="5835852" cy="6858000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F3377763-CB1F-4BE9-A4FB-403BA22BD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9949"/>
            <a:stretch/>
          </p:blipFill>
          <p:spPr>
            <a:xfrm>
              <a:off x="2285570" y="6045761"/>
              <a:ext cx="5761820" cy="637073"/>
            </a:xfrm>
            <a:prstGeom prst="rect">
              <a:avLst/>
            </a:prstGeom>
          </p:spPr>
        </p:pic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772CE7E4-D1EE-4DC4-B7EF-13D6412CD14F}"/>
              </a:ext>
            </a:extLst>
          </p:cNvPr>
          <p:cNvGrpSpPr/>
          <p:nvPr/>
        </p:nvGrpSpPr>
        <p:grpSpPr>
          <a:xfrm>
            <a:off x="257476" y="4326822"/>
            <a:ext cx="4070684" cy="1313255"/>
            <a:chOff x="257476" y="3950902"/>
            <a:chExt cx="4625420" cy="1492220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7E0B2D77-F9C9-4112-BF81-C920CCC84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" r="209" b="76183"/>
            <a:stretch/>
          </p:blipFill>
          <p:spPr>
            <a:xfrm>
              <a:off x="257476" y="3950902"/>
              <a:ext cx="4625420" cy="682059"/>
            </a:xfrm>
            <a:prstGeom prst="rect">
              <a:avLst/>
            </a:prstGeom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AEA5EE11-A991-4AEF-A58F-7F0E2BC87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206" t="71298" r="243" b="-156"/>
            <a:stretch/>
          </p:blipFill>
          <p:spPr>
            <a:xfrm>
              <a:off x="451099" y="4617293"/>
              <a:ext cx="4431797" cy="825829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4D7856F-E9D0-4FFC-9607-B2B1CC924F57}"/>
              </a:ext>
            </a:extLst>
          </p:cNvPr>
          <p:cNvSpPr txBox="1"/>
          <p:nvPr/>
        </p:nvSpPr>
        <p:spPr>
          <a:xfrm>
            <a:off x="8830850" y="1079495"/>
            <a:ext cx="111601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RFP </a:t>
            </a:r>
            <a:r>
              <a:rPr lang="ko-KR" altLang="en-US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내용</a:t>
            </a:r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E2BC7674-E28F-4476-95FA-D8566D0B403A}"/>
              </a:ext>
            </a:extLst>
          </p:cNvPr>
          <p:cNvCxnSpPr>
            <a:cxnSpLocks/>
          </p:cNvCxnSpPr>
          <p:nvPr/>
        </p:nvCxnSpPr>
        <p:spPr>
          <a:xfrm flipV="1">
            <a:off x="4319626" y="2030759"/>
            <a:ext cx="791044" cy="1967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D9C7D5FA-2C03-4D14-A3CB-8E0D242EEC26}"/>
              </a:ext>
            </a:extLst>
          </p:cNvPr>
          <p:cNvCxnSpPr>
            <a:cxnSpLocks/>
          </p:cNvCxnSpPr>
          <p:nvPr/>
        </p:nvCxnSpPr>
        <p:spPr>
          <a:xfrm flipH="1">
            <a:off x="7131158" y="1595923"/>
            <a:ext cx="1177684" cy="2545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32434699-EBBC-46C3-8AA6-670AC0B24E40}"/>
              </a:ext>
            </a:extLst>
          </p:cNvPr>
          <p:cNvCxnSpPr/>
          <p:nvPr/>
        </p:nvCxnSpPr>
        <p:spPr>
          <a:xfrm>
            <a:off x="4217925" y="2232616"/>
            <a:ext cx="1102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id="{2C1BF0A0-FD0B-45C6-BA6A-0FEC88FE87D2}"/>
              </a:ext>
            </a:extLst>
          </p:cNvPr>
          <p:cNvCxnSpPr/>
          <p:nvPr/>
        </p:nvCxnSpPr>
        <p:spPr>
          <a:xfrm>
            <a:off x="4217925" y="2537416"/>
            <a:ext cx="1102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0689D65A-566D-4418-99B0-DCD9C49D6C55}"/>
              </a:ext>
            </a:extLst>
          </p:cNvPr>
          <p:cNvCxnSpPr>
            <a:cxnSpLocks/>
          </p:cNvCxnSpPr>
          <p:nvPr/>
        </p:nvCxnSpPr>
        <p:spPr>
          <a:xfrm>
            <a:off x="4323080" y="2227536"/>
            <a:ext cx="0" cy="3149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그림 82">
            <a:extLst>
              <a:ext uri="{FF2B5EF4-FFF2-40B4-BE49-F238E27FC236}">
                <a16:creationId xmlns:a16="http://schemas.microsoft.com/office/drawing/2014/main" id="{A330CAFE-3167-46D3-A59C-4060AB8C8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3727" y="1493948"/>
            <a:ext cx="1820021" cy="998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blurRad="12700" endPos="0" dist="5000" dir="5400000" sy="-100000" algn="bl" rotWithShape="0"/>
          </a:effectLst>
        </p:spPr>
      </p:pic>
      <p:cxnSp>
        <p:nvCxnSpPr>
          <p:cNvPr id="91" name="직선 화살표 연결선 90">
            <a:extLst>
              <a:ext uri="{FF2B5EF4-FFF2-40B4-BE49-F238E27FC236}">
                <a16:creationId xmlns:a16="http://schemas.microsoft.com/office/drawing/2014/main" id="{64E1187F-5615-453A-BE6D-856FA39784BD}"/>
              </a:ext>
            </a:extLst>
          </p:cNvPr>
          <p:cNvCxnSpPr>
            <a:cxnSpLocks/>
          </p:cNvCxnSpPr>
          <p:nvPr/>
        </p:nvCxnSpPr>
        <p:spPr>
          <a:xfrm flipH="1" flipV="1">
            <a:off x="7156805" y="2004773"/>
            <a:ext cx="1148647" cy="5326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화살표 연결선 92">
            <a:extLst>
              <a:ext uri="{FF2B5EF4-FFF2-40B4-BE49-F238E27FC236}">
                <a16:creationId xmlns:a16="http://schemas.microsoft.com/office/drawing/2014/main" id="{54D4A684-0678-4713-A4A4-A79E7DD10343}"/>
              </a:ext>
            </a:extLst>
          </p:cNvPr>
          <p:cNvCxnSpPr>
            <a:cxnSpLocks/>
          </p:cNvCxnSpPr>
          <p:nvPr/>
        </p:nvCxnSpPr>
        <p:spPr>
          <a:xfrm flipH="1">
            <a:off x="7443009" y="2562854"/>
            <a:ext cx="865832" cy="3928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97826E54-6D07-4459-90BA-78F426A2DB0B}"/>
              </a:ext>
            </a:extLst>
          </p:cNvPr>
          <p:cNvCxnSpPr>
            <a:cxnSpLocks/>
          </p:cNvCxnSpPr>
          <p:nvPr/>
        </p:nvCxnSpPr>
        <p:spPr>
          <a:xfrm flipV="1">
            <a:off x="3881204" y="3146017"/>
            <a:ext cx="814273" cy="14684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05D03328-F479-4DAB-9452-D2D1CEAEC5B3}"/>
              </a:ext>
            </a:extLst>
          </p:cNvPr>
          <p:cNvCxnSpPr>
            <a:cxnSpLocks/>
          </p:cNvCxnSpPr>
          <p:nvPr/>
        </p:nvCxnSpPr>
        <p:spPr>
          <a:xfrm flipH="1" flipV="1">
            <a:off x="7443009" y="3146233"/>
            <a:ext cx="858212" cy="3170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화살표 연결선 120">
            <a:extLst>
              <a:ext uri="{FF2B5EF4-FFF2-40B4-BE49-F238E27FC236}">
                <a16:creationId xmlns:a16="http://schemas.microsoft.com/office/drawing/2014/main" id="{70A027CC-EC7B-4BDF-AB02-DECBC4A6D366}"/>
              </a:ext>
            </a:extLst>
          </p:cNvPr>
          <p:cNvCxnSpPr>
            <a:cxnSpLocks/>
          </p:cNvCxnSpPr>
          <p:nvPr/>
        </p:nvCxnSpPr>
        <p:spPr>
          <a:xfrm>
            <a:off x="3718825" y="2934189"/>
            <a:ext cx="958585" cy="875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화살표 연결선 122">
            <a:extLst>
              <a:ext uri="{FF2B5EF4-FFF2-40B4-BE49-F238E27FC236}">
                <a16:creationId xmlns:a16="http://schemas.microsoft.com/office/drawing/2014/main" id="{5CD4E390-B72F-4B38-9080-509CB75688F4}"/>
              </a:ext>
            </a:extLst>
          </p:cNvPr>
          <p:cNvCxnSpPr>
            <a:cxnSpLocks/>
          </p:cNvCxnSpPr>
          <p:nvPr/>
        </p:nvCxnSpPr>
        <p:spPr>
          <a:xfrm>
            <a:off x="4082998" y="5156756"/>
            <a:ext cx="415563" cy="663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화살표 연결선 125">
            <a:extLst>
              <a:ext uri="{FF2B5EF4-FFF2-40B4-BE49-F238E27FC236}">
                <a16:creationId xmlns:a16="http://schemas.microsoft.com/office/drawing/2014/main" id="{7EC28270-3799-4EF1-BC80-8AD949E9BFE7}"/>
              </a:ext>
            </a:extLst>
          </p:cNvPr>
          <p:cNvCxnSpPr>
            <a:cxnSpLocks/>
          </p:cNvCxnSpPr>
          <p:nvPr/>
        </p:nvCxnSpPr>
        <p:spPr>
          <a:xfrm flipH="1">
            <a:off x="5783354" y="4031568"/>
            <a:ext cx="2507010" cy="1075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화살표 연결선 127">
            <a:extLst>
              <a:ext uri="{FF2B5EF4-FFF2-40B4-BE49-F238E27FC236}">
                <a16:creationId xmlns:a16="http://schemas.microsoft.com/office/drawing/2014/main" id="{0E315315-6F69-4C73-A0F6-4EACCBCFC3A4}"/>
              </a:ext>
            </a:extLst>
          </p:cNvPr>
          <p:cNvCxnSpPr>
            <a:cxnSpLocks/>
          </p:cNvCxnSpPr>
          <p:nvPr/>
        </p:nvCxnSpPr>
        <p:spPr>
          <a:xfrm flipH="1" flipV="1">
            <a:off x="5783354" y="5214877"/>
            <a:ext cx="2465598" cy="2178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그림 131">
            <a:extLst>
              <a:ext uri="{FF2B5EF4-FFF2-40B4-BE49-F238E27FC236}">
                <a16:creationId xmlns:a16="http://schemas.microsoft.com/office/drawing/2014/main" id="{F4D47862-AC1F-47BD-A29B-62379C103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9205" y="3733554"/>
            <a:ext cx="1109408" cy="1186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cxnSp>
        <p:nvCxnSpPr>
          <p:cNvPr id="139" name="직선 화살표 연결선 138">
            <a:extLst>
              <a:ext uri="{FF2B5EF4-FFF2-40B4-BE49-F238E27FC236}">
                <a16:creationId xmlns:a16="http://schemas.microsoft.com/office/drawing/2014/main" id="{A12CDE58-F5B4-4917-A108-FC6705E1913C}"/>
              </a:ext>
            </a:extLst>
          </p:cNvPr>
          <p:cNvCxnSpPr>
            <a:cxnSpLocks/>
          </p:cNvCxnSpPr>
          <p:nvPr/>
        </p:nvCxnSpPr>
        <p:spPr>
          <a:xfrm flipH="1">
            <a:off x="7332080" y="3492944"/>
            <a:ext cx="976760" cy="5682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직선 화살표 연결선 140">
            <a:extLst>
              <a:ext uri="{FF2B5EF4-FFF2-40B4-BE49-F238E27FC236}">
                <a16:creationId xmlns:a16="http://schemas.microsoft.com/office/drawing/2014/main" id="{AF732D64-FAF3-4794-8738-17D037AA813C}"/>
              </a:ext>
            </a:extLst>
          </p:cNvPr>
          <p:cNvCxnSpPr>
            <a:cxnSpLocks/>
          </p:cNvCxnSpPr>
          <p:nvPr/>
        </p:nvCxnSpPr>
        <p:spPr>
          <a:xfrm flipH="1" flipV="1">
            <a:off x="7434038" y="3317665"/>
            <a:ext cx="764078" cy="14278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그림 152">
            <a:extLst>
              <a:ext uri="{FF2B5EF4-FFF2-40B4-BE49-F238E27FC236}">
                <a16:creationId xmlns:a16="http://schemas.microsoft.com/office/drawing/2014/main" id="{AC4E8380-06AD-47C9-88BD-4C84018BC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1435" y="3802495"/>
            <a:ext cx="1733932" cy="991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endPos="0" dist="5000" dir="5400000" sy="-100000" algn="bl" rotWithShape="0"/>
          </a:effectLst>
        </p:spPr>
      </p:pic>
      <p:cxnSp>
        <p:nvCxnSpPr>
          <p:cNvPr id="155" name="직선 화살표 연결선 154">
            <a:extLst>
              <a:ext uri="{FF2B5EF4-FFF2-40B4-BE49-F238E27FC236}">
                <a16:creationId xmlns:a16="http://schemas.microsoft.com/office/drawing/2014/main" id="{A41CCB21-609E-4FCA-A44E-F1CD70B06340}"/>
              </a:ext>
            </a:extLst>
          </p:cNvPr>
          <p:cNvCxnSpPr>
            <a:cxnSpLocks/>
          </p:cNvCxnSpPr>
          <p:nvPr/>
        </p:nvCxnSpPr>
        <p:spPr>
          <a:xfrm flipV="1">
            <a:off x="3790928" y="4428998"/>
            <a:ext cx="499247" cy="7774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직선 연결선 191">
            <a:extLst>
              <a:ext uri="{FF2B5EF4-FFF2-40B4-BE49-F238E27FC236}">
                <a16:creationId xmlns:a16="http://schemas.microsoft.com/office/drawing/2014/main" id="{16716EE0-3850-418D-A340-167BA6EBF18E}"/>
              </a:ext>
            </a:extLst>
          </p:cNvPr>
          <p:cNvCxnSpPr>
            <a:cxnSpLocks/>
          </p:cNvCxnSpPr>
          <p:nvPr/>
        </p:nvCxnSpPr>
        <p:spPr>
          <a:xfrm flipV="1">
            <a:off x="8113490" y="4692045"/>
            <a:ext cx="169253" cy="10990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직선 연결선 196">
            <a:extLst>
              <a:ext uri="{FF2B5EF4-FFF2-40B4-BE49-F238E27FC236}">
                <a16:creationId xmlns:a16="http://schemas.microsoft.com/office/drawing/2014/main" id="{627CC714-4687-4FBA-9924-C6F9DB1BF0AE}"/>
              </a:ext>
            </a:extLst>
          </p:cNvPr>
          <p:cNvCxnSpPr>
            <a:cxnSpLocks/>
          </p:cNvCxnSpPr>
          <p:nvPr/>
        </p:nvCxnSpPr>
        <p:spPr>
          <a:xfrm>
            <a:off x="8278914" y="4696816"/>
            <a:ext cx="85043" cy="12526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직선 연결선 209">
            <a:extLst>
              <a:ext uri="{FF2B5EF4-FFF2-40B4-BE49-F238E27FC236}">
                <a16:creationId xmlns:a16="http://schemas.microsoft.com/office/drawing/2014/main" id="{A7826552-AE3A-4CE2-AC2B-C672C35AF6AF}"/>
              </a:ext>
            </a:extLst>
          </p:cNvPr>
          <p:cNvCxnSpPr>
            <a:cxnSpLocks/>
          </p:cNvCxnSpPr>
          <p:nvPr/>
        </p:nvCxnSpPr>
        <p:spPr>
          <a:xfrm>
            <a:off x="8121110" y="4801782"/>
            <a:ext cx="219948" cy="34038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그림 230">
            <a:extLst>
              <a:ext uri="{FF2B5EF4-FFF2-40B4-BE49-F238E27FC236}">
                <a16:creationId xmlns:a16="http://schemas.microsoft.com/office/drawing/2014/main" id="{4BE0606E-ABFA-46AA-82FB-29863C78B6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001"/>
          <a:stretch/>
        </p:blipFill>
        <p:spPr>
          <a:xfrm>
            <a:off x="5927272" y="5432743"/>
            <a:ext cx="1131542" cy="133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cxnSp>
        <p:nvCxnSpPr>
          <p:cNvPr id="236" name="직선 화살표 연결선 235">
            <a:extLst>
              <a:ext uri="{FF2B5EF4-FFF2-40B4-BE49-F238E27FC236}">
                <a16:creationId xmlns:a16="http://schemas.microsoft.com/office/drawing/2014/main" id="{44AE5529-6BA0-4207-9153-3A0BDAE7908D}"/>
              </a:ext>
            </a:extLst>
          </p:cNvPr>
          <p:cNvCxnSpPr>
            <a:cxnSpLocks/>
          </p:cNvCxnSpPr>
          <p:nvPr/>
        </p:nvCxnSpPr>
        <p:spPr>
          <a:xfrm flipH="1">
            <a:off x="7131158" y="5985710"/>
            <a:ext cx="1147756" cy="708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직선 화살표 연결선 237">
            <a:extLst>
              <a:ext uri="{FF2B5EF4-FFF2-40B4-BE49-F238E27FC236}">
                <a16:creationId xmlns:a16="http://schemas.microsoft.com/office/drawing/2014/main" id="{2D9A444F-664E-4394-9E6A-42DC906DB216}"/>
              </a:ext>
            </a:extLst>
          </p:cNvPr>
          <p:cNvCxnSpPr>
            <a:cxnSpLocks/>
          </p:cNvCxnSpPr>
          <p:nvPr/>
        </p:nvCxnSpPr>
        <p:spPr>
          <a:xfrm>
            <a:off x="3901892" y="5505268"/>
            <a:ext cx="1953036" cy="6400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그림 115">
            <a:extLst>
              <a:ext uri="{FF2B5EF4-FFF2-40B4-BE49-F238E27FC236}">
                <a16:creationId xmlns:a16="http://schemas.microsoft.com/office/drawing/2014/main" id="{7F317F22-D7C2-45E7-A835-DEF4A49724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3897" y="4896668"/>
            <a:ext cx="1018156" cy="1175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56" name="사각형: 둥근 모서리 255">
            <a:extLst>
              <a:ext uri="{FF2B5EF4-FFF2-40B4-BE49-F238E27FC236}">
                <a16:creationId xmlns:a16="http://schemas.microsoft.com/office/drawing/2014/main" id="{6BAFF5E5-6000-459B-B07E-6E84CB013AFD}"/>
              </a:ext>
            </a:extLst>
          </p:cNvPr>
          <p:cNvSpPr/>
          <p:nvPr/>
        </p:nvSpPr>
        <p:spPr>
          <a:xfrm>
            <a:off x="5462482" y="980672"/>
            <a:ext cx="1393445" cy="410780"/>
          </a:xfrm>
          <a:prstGeom prst="roundRect">
            <a:avLst/>
          </a:prstGeom>
          <a:solidFill>
            <a:srgbClr val="C7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59D7885A-BBE3-4473-9354-F2C7B151DD1D}"/>
              </a:ext>
            </a:extLst>
          </p:cNvPr>
          <p:cNvSpPr txBox="1"/>
          <p:nvPr/>
        </p:nvSpPr>
        <p:spPr>
          <a:xfrm>
            <a:off x="5637902" y="1012595"/>
            <a:ext cx="10823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연구 내용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542AB6D-8FF6-4104-8659-8232E64573F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46" t="4444" r="2454" b="10360"/>
          <a:stretch/>
        </p:blipFill>
        <p:spPr>
          <a:xfrm>
            <a:off x="4807003" y="2582310"/>
            <a:ext cx="2507010" cy="1087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endPos="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398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이(가) 표시된 사진&#10;&#10;자동 생성된 설명">
            <a:extLst>
              <a:ext uri="{FF2B5EF4-FFF2-40B4-BE49-F238E27FC236}">
                <a16:creationId xmlns:a16="http://schemas.microsoft.com/office/drawing/2014/main" id="{54A04784-6449-47B2-BAFC-870B50B6F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314" y="0"/>
            <a:ext cx="10279657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0548119-ED39-4A5B-B384-2DE5C15B2681}"/>
              </a:ext>
            </a:extLst>
          </p:cNvPr>
          <p:cNvSpPr/>
          <p:nvPr/>
        </p:nvSpPr>
        <p:spPr>
          <a:xfrm>
            <a:off x="5988426" y="0"/>
            <a:ext cx="627574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49A940-950A-47C1-AEA7-DA9F1E46F31D}"/>
              </a:ext>
            </a:extLst>
          </p:cNvPr>
          <p:cNvSpPr txBox="1"/>
          <p:nvPr/>
        </p:nvSpPr>
        <p:spPr>
          <a:xfrm>
            <a:off x="6206525" y="1543586"/>
            <a:ext cx="2279791" cy="584775"/>
          </a:xfrm>
          <a:prstGeom prst="rect">
            <a:avLst/>
          </a:prstGeom>
          <a:noFill/>
          <a:ln cmpd="sng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3200">
                <a:ln>
                  <a:solidFill>
                    <a:schemeClr val="tx1"/>
                  </a:solidFill>
                </a:ln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CONTENTS</a:t>
            </a:r>
            <a:endParaRPr lang="ko-KR" altLang="en-US" sz="3200">
              <a:ln>
                <a:solidFill>
                  <a:schemeClr val="tx1"/>
                </a:solidFill>
              </a:ln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55B0390-55E9-44FF-B2FB-4DD9698457B0}"/>
              </a:ext>
            </a:extLst>
          </p:cNvPr>
          <p:cNvSpPr/>
          <p:nvPr/>
        </p:nvSpPr>
        <p:spPr>
          <a:xfrm>
            <a:off x="-1288315" y="0"/>
            <a:ext cx="7276739" cy="6858000"/>
          </a:xfrm>
          <a:prstGeom prst="rect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4D0E758-CEB5-44E3-BD07-6A4AF3E51E23}"/>
              </a:ext>
            </a:extLst>
          </p:cNvPr>
          <p:cNvCxnSpPr>
            <a:cxnSpLocks/>
          </p:cNvCxnSpPr>
          <p:nvPr/>
        </p:nvCxnSpPr>
        <p:spPr>
          <a:xfrm>
            <a:off x="6323836" y="2214389"/>
            <a:ext cx="2058167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CB845E3-8C9A-4881-A984-57346A397F95}"/>
              </a:ext>
            </a:extLst>
          </p:cNvPr>
          <p:cNvGrpSpPr/>
          <p:nvPr/>
        </p:nvGrpSpPr>
        <p:grpSpPr>
          <a:xfrm>
            <a:off x="286871" y="609704"/>
            <a:ext cx="11636952" cy="8964"/>
            <a:chOff x="286871" y="726247"/>
            <a:chExt cx="11636952" cy="8964"/>
          </a:xfrm>
        </p:grpSpPr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FB643F5A-4347-4128-AA13-3D3D79341D26}"/>
                </a:ext>
              </a:extLst>
            </p:cNvPr>
            <p:cNvCxnSpPr>
              <a:cxnSpLocks/>
            </p:cNvCxnSpPr>
            <p:nvPr/>
          </p:nvCxnSpPr>
          <p:spPr>
            <a:xfrm>
              <a:off x="286871" y="735211"/>
              <a:ext cx="11636952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C02398F8-DC5D-44AC-A061-4058EFE4D582}"/>
                </a:ext>
              </a:extLst>
            </p:cNvPr>
            <p:cNvCxnSpPr>
              <a:cxnSpLocks/>
            </p:cNvCxnSpPr>
            <p:nvPr/>
          </p:nvCxnSpPr>
          <p:spPr>
            <a:xfrm>
              <a:off x="286871" y="726247"/>
              <a:ext cx="2097741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C857AF-63DB-41CB-A637-FCF938077C39}"/>
              </a:ext>
            </a:extLst>
          </p:cNvPr>
          <p:cNvSpPr txBox="1"/>
          <p:nvPr/>
        </p:nvSpPr>
        <p:spPr>
          <a:xfrm>
            <a:off x="9238479" y="668500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52525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52525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52525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52525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926093-37FB-48B2-A694-7076562081DE}"/>
              </a:ext>
            </a:extLst>
          </p:cNvPr>
          <p:cNvSpPr txBox="1"/>
          <p:nvPr/>
        </p:nvSpPr>
        <p:spPr>
          <a:xfrm>
            <a:off x="11610904" y="678183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52525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</a:t>
            </a:r>
            <a:endParaRPr lang="ko-KR" altLang="en-US" sz="1050" kern="0">
              <a:solidFill>
                <a:srgbClr val="52525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D23E9E-152C-4E3F-B6D1-CE0F147569F1}"/>
              </a:ext>
            </a:extLst>
          </p:cNvPr>
          <p:cNvSpPr txBox="1"/>
          <p:nvPr/>
        </p:nvSpPr>
        <p:spPr>
          <a:xfrm>
            <a:off x="6296940" y="2663344"/>
            <a:ext cx="3999813" cy="3695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01. 1</a:t>
            </a:r>
            <a:r>
              <a:rPr lang="ko-KR" altLang="en-US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년차 연구개발 목표</a:t>
            </a:r>
            <a:endParaRPr lang="en-US" altLang="ko-KR" sz="2000" spc="15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02. 1</a:t>
            </a:r>
            <a:r>
              <a:rPr lang="ko-KR" altLang="en-US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년차 연구개발 내용 및 결과</a:t>
            </a:r>
            <a:endParaRPr lang="en-US" altLang="ko-KR" sz="2000" spc="15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03. 1</a:t>
            </a:r>
            <a:r>
              <a:rPr lang="ko-KR" altLang="en-US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년차 목표 연구 성과 달성도</a:t>
            </a:r>
            <a:endParaRPr lang="en-US" altLang="ko-KR" sz="2000" spc="15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04. </a:t>
            </a:r>
            <a:r>
              <a:rPr lang="ko-KR" altLang="en-US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예산 집행내역</a:t>
            </a:r>
            <a:endParaRPr lang="en-US" altLang="ko-KR" sz="2000" spc="15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05. </a:t>
            </a:r>
            <a:r>
              <a:rPr lang="ko-KR" altLang="en-US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차기연도 연구 내용</a:t>
            </a: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06. </a:t>
            </a:r>
            <a:r>
              <a:rPr lang="ko-KR" altLang="en-US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차기연도 연구개발 수행일정</a:t>
            </a: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07. RFP </a:t>
            </a:r>
            <a:r>
              <a:rPr lang="ko-KR" altLang="en-US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대비 연구내용 요약</a:t>
            </a:r>
            <a:endParaRPr lang="en-US" altLang="ko-KR" sz="2000" spc="15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5B11C7FA-F3BD-4C27-8D0F-098D29677722}"/>
              </a:ext>
            </a:extLst>
          </p:cNvPr>
          <p:cNvCxnSpPr>
            <a:cxnSpLocks/>
          </p:cNvCxnSpPr>
          <p:nvPr/>
        </p:nvCxnSpPr>
        <p:spPr>
          <a:xfrm>
            <a:off x="9374909" y="3011000"/>
            <a:ext cx="2011587" cy="0"/>
          </a:xfrm>
          <a:prstGeom prst="line">
            <a:avLst/>
          </a:prstGeom>
          <a:ln w="1270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15083F1-5C6E-4EE7-B733-B4C9129ABBED}"/>
              </a:ext>
            </a:extLst>
          </p:cNvPr>
          <p:cNvCxnSpPr>
            <a:cxnSpLocks/>
          </p:cNvCxnSpPr>
          <p:nvPr/>
        </p:nvCxnSpPr>
        <p:spPr>
          <a:xfrm>
            <a:off x="10296753" y="3521990"/>
            <a:ext cx="1104983" cy="0"/>
          </a:xfrm>
          <a:prstGeom prst="line">
            <a:avLst/>
          </a:prstGeom>
          <a:ln w="1270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8FADFB6C-C63E-452A-83E4-A76719FAE071}"/>
              </a:ext>
            </a:extLst>
          </p:cNvPr>
          <p:cNvCxnSpPr>
            <a:cxnSpLocks/>
          </p:cNvCxnSpPr>
          <p:nvPr/>
        </p:nvCxnSpPr>
        <p:spPr>
          <a:xfrm>
            <a:off x="8672945" y="4565416"/>
            <a:ext cx="2728791" cy="0"/>
          </a:xfrm>
          <a:prstGeom prst="line">
            <a:avLst/>
          </a:prstGeom>
          <a:ln w="1270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45D6384F-71FF-4C5D-92E9-0C4B4B9712C7}"/>
              </a:ext>
            </a:extLst>
          </p:cNvPr>
          <p:cNvCxnSpPr>
            <a:cxnSpLocks/>
          </p:cNvCxnSpPr>
          <p:nvPr/>
        </p:nvCxnSpPr>
        <p:spPr>
          <a:xfrm>
            <a:off x="10296753" y="4032972"/>
            <a:ext cx="1089743" cy="0"/>
          </a:xfrm>
          <a:prstGeom prst="line">
            <a:avLst/>
          </a:prstGeom>
          <a:ln w="1270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ECAA2FC3-A3DB-431F-BE49-782D8D167E5D}"/>
              </a:ext>
            </a:extLst>
          </p:cNvPr>
          <p:cNvCxnSpPr>
            <a:cxnSpLocks/>
          </p:cNvCxnSpPr>
          <p:nvPr/>
        </p:nvCxnSpPr>
        <p:spPr>
          <a:xfrm>
            <a:off x="9238479" y="5070197"/>
            <a:ext cx="2163257" cy="0"/>
          </a:xfrm>
          <a:prstGeom prst="line">
            <a:avLst/>
          </a:prstGeom>
          <a:ln w="1270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3B6D99D0-A0A1-426B-8BB1-3E10D6032104}"/>
              </a:ext>
            </a:extLst>
          </p:cNvPr>
          <p:cNvCxnSpPr>
            <a:cxnSpLocks/>
          </p:cNvCxnSpPr>
          <p:nvPr/>
        </p:nvCxnSpPr>
        <p:spPr>
          <a:xfrm>
            <a:off x="10296753" y="5581186"/>
            <a:ext cx="1104983" cy="0"/>
          </a:xfrm>
          <a:prstGeom prst="line">
            <a:avLst/>
          </a:prstGeom>
          <a:ln w="1270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E1523B0-854A-40AB-B4C3-3D7DAC596915}"/>
              </a:ext>
            </a:extLst>
          </p:cNvPr>
          <p:cNvSpPr txBox="1"/>
          <p:nvPr/>
        </p:nvSpPr>
        <p:spPr>
          <a:xfrm>
            <a:off x="11404426" y="2663344"/>
            <a:ext cx="537327" cy="3695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03</a:t>
            </a: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04</a:t>
            </a: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08</a:t>
            </a: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10</a:t>
            </a: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15</a:t>
            </a: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18</a:t>
            </a:r>
          </a:p>
          <a:p>
            <a:pPr>
              <a:lnSpc>
                <a:spcPct val="170000"/>
              </a:lnSpc>
            </a:pPr>
            <a:r>
              <a:rPr lang="en-US" altLang="ko-KR" sz="2000" spc="15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19</a:t>
            </a: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4CDC15AF-DE94-480B-8FF4-183647DB2492}"/>
              </a:ext>
            </a:extLst>
          </p:cNvPr>
          <p:cNvCxnSpPr>
            <a:cxnSpLocks/>
          </p:cNvCxnSpPr>
          <p:nvPr/>
        </p:nvCxnSpPr>
        <p:spPr>
          <a:xfrm>
            <a:off x="9892796" y="6106432"/>
            <a:ext cx="1508940" cy="0"/>
          </a:xfrm>
          <a:prstGeom prst="line">
            <a:avLst/>
          </a:prstGeom>
          <a:ln w="1270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06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3F17F8-AC18-4FA8-AE1A-FE38B7701C03}"/>
              </a:ext>
            </a:extLst>
          </p:cNvPr>
          <p:cNvSpPr txBox="1"/>
          <p:nvPr/>
        </p:nvSpPr>
        <p:spPr>
          <a:xfrm>
            <a:off x="190134" y="78177"/>
            <a:ext cx="338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년차 연구개발 목표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5BE4A30-8B9E-4872-96D6-997153B3D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" t="48347" r="4870" b="30494"/>
          <a:stretch/>
        </p:blipFill>
        <p:spPr>
          <a:xfrm>
            <a:off x="176939" y="574567"/>
            <a:ext cx="11743714" cy="72817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2AACCCC5-B890-445A-9C45-DD102CDC0792}"/>
              </a:ext>
            </a:extLst>
          </p:cNvPr>
          <p:cNvSpPr txBox="1"/>
          <p:nvPr/>
        </p:nvSpPr>
        <p:spPr>
          <a:xfrm>
            <a:off x="9238479" y="668500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3214E03-DE44-4A72-B40B-272F65389796}"/>
              </a:ext>
            </a:extLst>
          </p:cNvPr>
          <p:cNvSpPr txBox="1"/>
          <p:nvPr/>
        </p:nvSpPr>
        <p:spPr>
          <a:xfrm>
            <a:off x="11610904" y="678183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18D04245-EFE2-4D61-8C86-90BDB18794A4}"/>
              </a:ext>
            </a:extLst>
          </p:cNvPr>
          <p:cNvSpPr/>
          <p:nvPr/>
        </p:nvSpPr>
        <p:spPr>
          <a:xfrm>
            <a:off x="4690439" y="819220"/>
            <a:ext cx="2580206" cy="61373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최종 목표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B55A845-E96B-4801-B80A-E35B188919B3}"/>
              </a:ext>
            </a:extLst>
          </p:cNvPr>
          <p:cNvSpPr/>
          <p:nvPr/>
        </p:nvSpPr>
        <p:spPr>
          <a:xfrm>
            <a:off x="1274618" y="3563587"/>
            <a:ext cx="1948873" cy="37946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세부 목표 </a:t>
            </a:r>
            <a:r>
              <a:rPr lang="en-US" altLang="ko-KR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r>
            <a:endParaRPr lang="ko-KR" altLang="en-US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657F570-EF53-4C61-B928-0465C2F08F9E}"/>
              </a:ext>
            </a:extLst>
          </p:cNvPr>
          <p:cNvSpPr/>
          <p:nvPr/>
        </p:nvSpPr>
        <p:spPr>
          <a:xfrm>
            <a:off x="5006108" y="3563587"/>
            <a:ext cx="1948873" cy="37946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세부 목표 </a:t>
            </a:r>
            <a:r>
              <a:rPr lang="en-US" altLang="ko-KR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</a:t>
            </a:r>
            <a:endParaRPr lang="ko-KR" altLang="en-US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8D99FEAA-9369-422E-83A8-8EAEFC7449DF}"/>
              </a:ext>
            </a:extLst>
          </p:cNvPr>
          <p:cNvSpPr/>
          <p:nvPr/>
        </p:nvSpPr>
        <p:spPr>
          <a:xfrm>
            <a:off x="8737598" y="3563587"/>
            <a:ext cx="1948873" cy="37946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세부 목표 </a:t>
            </a:r>
            <a:r>
              <a:rPr lang="en-US" altLang="ko-KR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E03C6-647D-4098-87C4-9093FC03AC38}"/>
              </a:ext>
            </a:extLst>
          </p:cNvPr>
          <p:cNvSpPr txBox="1"/>
          <p:nvPr/>
        </p:nvSpPr>
        <p:spPr>
          <a:xfrm>
            <a:off x="3223491" y="1673102"/>
            <a:ext cx="5526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kern="0" spc="-9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부처별 장애인 건강증진을 위한 사업 현황 파악</a:t>
            </a:r>
            <a:r>
              <a:rPr lang="en-US" altLang="ko-KR" sz="2400" kern="0" spc="-9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br>
              <a:rPr lang="en-US" altLang="ko-KR" sz="2400" kern="0" spc="-9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</a:br>
            <a:r>
              <a:rPr lang="ko-KR" altLang="en-US" sz="2400" kern="0" spc="-9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부처 사업별 연계 서비스의 시범 적용</a:t>
            </a:r>
            <a:endParaRPr lang="ko-KR" altLang="en-US" sz="24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ko-KR" altLang="en-US" sz="240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825EB-97F0-4EF5-8FF4-95F39BBC3CC7}"/>
              </a:ext>
            </a:extLst>
          </p:cNvPr>
          <p:cNvSpPr txBox="1"/>
          <p:nvPr/>
        </p:nvSpPr>
        <p:spPr>
          <a:xfrm>
            <a:off x="586524" y="5867934"/>
            <a:ext cx="3311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-3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부처별 장애인 재활 체육 및 운동 </a:t>
            </a:r>
            <a:br>
              <a:rPr lang="en-US" altLang="ko-KR" sz="1600" kern="0" spc="-3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</a:br>
            <a:r>
              <a:rPr lang="ko-KR" altLang="en-US" sz="1600" kern="0" spc="-3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관련 사업 현황 파악 및 연계방안 기획</a:t>
            </a:r>
            <a:endParaRPr lang="ko-KR" altLang="en-US" sz="12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24511B-E537-44EF-9CDE-BDC068324647}"/>
              </a:ext>
            </a:extLst>
          </p:cNvPr>
          <p:cNvSpPr txBox="1"/>
          <p:nvPr/>
        </p:nvSpPr>
        <p:spPr>
          <a:xfrm>
            <a:off x="4551793" y="5857899"/>
            <a:ext cx="2857498" cy="498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통합 관리 플랫폼  개발</a:t>
            </a:r>
            <a:endParaRPr lang="ko-KR" altLang="en-US" sz="16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220A07-EBD4-4E66-87D9-93EE2EE36775}"/>
              </a:ext>
            </a:extLst>
          </p:cNvPr>
          <p:cNvSpPr txBox="1"/>
          <p:nvPr/>
        </p:nvSpPr>
        <p:spPr>
          <a:xfrm>
            <a:off x="7971541" y="5857899"/>
            <a:ext cx="3633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다부처 사업별 연계 서비스 </a:t>
            </a:r>
            <a:br>
              <a:rPr lang="en-US" altLang="ko-KR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</a:br>
            <a:r>
              <a:rPr lang="ko-KR" altLang="en-US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시범 적용</a:t>
            </a:r>
            <a:endParaRPr lang="ko-KR" altLang="en-US" sz="14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97C83222-ACEC-4177-88C5-711C3D4A12CB}"/>
              </a:ext>
            </a:extLst>
          </p:cNvPr>
          <p:cNvCxnSpPr>
            <a:cxnSpLocks/>
          </p:cNvCxnSpPr>
          <p:nvPr/>
        </p:nvCxnSpPr>
        <p:spPr>
          <a:xfrm>
            <a:off x="5980544" y="2687953"/>
            <a:ext cx="0" cy="7440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CF65FBDC-CCC3-469D-A943-AD42B6436798}"/>
              </a:ext>
            </a:extLst>
          </p:cNvPr>
          <p:cNvCxnSpPr>
            <a:cxnSpLocks/>
          </p:cNvCxnSpPr>
          <p:nvPr/>
        </p:nvCxnSpPr>
        <p:spPr>
          <a:xfrm>
            <a:off x="2258290" y="3050752"/>
            <a:ext cx="0" cy="372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E5C93393-FF1B-4C35-8013-31EEC0C42B15}"/>
              </a:ext>
            </a:extLst>
          </p:cNvPr>
          <p:cNvCxnSpPr>
            <a:cxnSpLocks/>
          </p:cNvCxnSpPr>
          <p:nvPr/>
        </p:nvCxnSpPr>
        <p:spPr>
          <a:xfrm>
            <a:off x="9702798" y="3050752"/>
            <a:ext cx="0" cy="372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F7FCA733-34C1-41CB-9A01-4497392D819B}"/>
              </a:ext>
            </a:extLst>
          </p:cNvPr>
          <p:cNvCxnSpPr>
            <a:cxnSpLocks/>
          </p:cNvCxnSpPr>
          <p:nvPr/>
        </p:nvCxnSpPr>
        <p:spPr>
          <a:xfrm>
            <a:off x="2249054" y="3073259"/>
            <a:ext cx="74629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96D7CA8D-7781-4FA4-94BF-224449925783}"/>
              </a:ext>
            </a:extLst>
          </p:cNvPr>
          <p:cNvSpPr/>
          <p:nvPr/>
        </p:nvSpPr>
        <p:spPr>
          <a:xfrm>
            <a:off x="2959439" y="1551833"/>
            <a:ext cx="6042207" cy="992035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" name="Picture 2" descr="How to Streamline Hospital Discharge Through Patient Education">
            <a:extLst>
              <a:ext uri="{FF2B5EF4-FFF2-40B4-BE49-F238E27FC236}">
                <a16:creationId xmlns:a16="http://schemas.microsoft.com/office/drawing/2014/main" id="{3ACACAA5-7FE6-4D8E-BF83-5DFE2789E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073" y="4197810"/>
            <a:ext cx="2298558" cy="1532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endPos="0" dir="5400000" sy="-100000" algn="bl" rotWithShape="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2587034-E2E3-45B7-915A-1E0935EFA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82" y="4186153"/>
            <a:ext cx="2706344" cy="152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blurRad="12700" stA="0" endPos="0" dist="5000" dir="5400000" sy="-100000" algn="bl" rotWithShape="0"/>
          </a:effectLst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F8B4852E-EB32-4CCA-BF4A-4B293F77F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086" y="4200665"/>
            <a:ext cx="3471644" cy="15208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chemeClr val="tx1"/>
            </a:solidFill>
            <a:miter lim="800000"/>
          </a:ln>
          <a:effectLst>
            <a:reflection stA="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4359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3F17F8-AC18-4FA8-AE1A-FE38B7701C03}"/>
              </a:ext>
            </a:extLst>
          </p:cNvPr>
          <p:cNvSpPr txBox="1"/>
          <p:nvPr/>
        </p:nvSpPr>
        <p:spPr>
          <a:xfrm>
            <a:off x="190134" y="78177"/>
            <a:ext cx="481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년차 연구개발 내용 및 결과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5BE4A30-8B9E-4872-96D6-997153B3D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" t="48347" r="4870" b="30494"/>
          <a:stretch/>
        </p:blipFill>
        <p:spPr>
          <a:xfrm>
            <a:off x="176939" y="574567"/>
            <a:ext cx="11743714" cy="72817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2AACCCC5-B890-445A-9C45-DD102CDC0792}"/>
              </a:ext>
            </a:extLst>
          </p:cNvPr>
          <p:cNvSpPr txBox="1"/>
          <p:nvPr/>
        </p:nvSpPr>
        <p:spPr>
          <a:xfrm>
            <a:off x="9238479" y="668500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3214E03-DE44-4A72-B40B-272F65389796}"/>
              </a:ext>
            </a:extLst>
          </p:cNvPr>
          <p:cNvSpPr txBox="1"/>
          <p:nvPr/>
        </p:nvSpPr>
        <p:spPr>
          <a:xfrm>
            <a:off x="11610904" y="678183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B55A845-E96B-4801-B80A-E35B188919B3}"/>
              </a:ext>
            </a:extLst>
          </p:cNvPr>
          <p:cNvSpPr/>
          <p:nvPr/>
        </p:nvSpPr>
        <p:spPr>
          <a:xfrm>
            <a:off x="369183" y="735993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세부 목표 </a:t>
            </a:r>
            <a:r>
              <a:rPr lang="en-US" altLang="ko-KR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r>
            <a:endParaRPr lang="ko-KR" altLang="en-US" sz="160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825EB-97F0-4EF5-8FF4-95F39BBC3CC7}"/>
              </a:ext>
            </a:extLst>
          </p:cNvPr>
          <p:cNvSpPr txBox="1"/>
          <p:nvPr/>
        </p:nvSpPr>
        <p:spPr>
          <a:xfrm>
            <a:off x="190134" y="1076507"/>
            <a:ext cx="6499478" cy="457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3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부처별 장애인 재활 체육 및 운동 관련 사업 현황  파악 및 연계방안 기획</a:t>
            </a:r>
            <a:endParaRPr lang="ko-KR" altLang="en-US" sz="14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1C1637BA-61C0-4F5A-8F80-DD692FC8497B}"/>
              </a:ext>
            </a:extLst>
          </p:cNvPr>
          <p:cNvSpPr/>
          <p:nvPr/>
        </p:nvSpPr>
        <p:spPr>
          <a:xfrm>
            <a:off x="528877" y="1720214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E01048-D3EF-46A7-A916-1C260D17BCF1}"/>
              </a:ext>
            </a:extLst>
          </p:cNvPr>
          <p:cNvSpPr txBox="1"/>
          <p:nvPr/>
        </p:nvSpPr>
        <p:spPr>
          <a:xfrm>
            <a:off x="236037" y="2011951"/>
            <a:ext cx="6096000" cy="775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 -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장애인 및 재활운동 관련 정보를 제공하는 유관기관 현황 분석</a:t>
            </a:r>
            <a:endParaRPr lang="en-US" altLang="ko-KR" sz="12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L="603250" indent="-285750" algn="just" fontAlgn="base">
              <a:lnSpc>
                <a:spcPct val="160000"/>
              </a:lnSpc>
              <a:buFontTx/>
              <a:buChar char="-"/>
            </a:pPr>
            <a:endParaRPr lang="en-US" altLang="ko-KR" sz="400" kern="0" spc="-5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L="317500"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  - </a:t>
            </a:r>
            <a:r>
              <a:rPr lang="ko-KR" altLang="en-US" sz="12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데이터 크롤링 알고리즘 개발</a:t>
            </a:r>
            <a:endParaRPr lang="en-US" altLang="ko-KR" sz="1200" kern="0" spc="-5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E45AD3-508F-4C02-901C-1153ABD5AA30}"/>
              </a:ext>
            </a:extLst>
          </p:cNvPr>
          <p:cNvSpPr txBox="1"/>
          <p:nvPr/>
        </p:nvSpPr>
        <p:spPr>
          <a:xfrm>
            <a:off x="236037" y="4065534"/>
            <a:ext cx="6096000" cy="35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en-US" altLang="ko-KR" sz="12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  - </a:t>
            </a:r>
            <a:r>
              <a:rPr lang="ko-KR" altLang="en-US" sz="12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재활운동 및 체육서비스 현황조사 보고서 작성</a:t>
            </a:r>
            <a:endParaRPr lang="en-US" altLang="ko-KR" sz="1200" kern="0" spc="-5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D4239943-16F9-47CD-A1CC-81027986FC3E}"/>
              </a:ext>
            </a:extLst>
          </p:cNvPr>
          <p:cNvSpPr/>
          <p:nvPr/>
        </p:nvSpPr>
        <p:spPr>
          <a:xfrm>
            <a:off x="6744497" y="1712594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A8C3CA09-AF53-459A-A364-FE94DBFED797}"/>
              </a:ext>
            </a:extLst>
          </p:cNvPr>
          <p:cNvSpPr/>
          <p:nvPr/>
        </p:nvSpPr>
        <p:spPr>
          <a:xfrm>
            <a:off x="6695723" y="4201916"/>
            <a:ext cx="266203" cy="272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13A931-CD7A-4598-BEF0-5B0F05E61185}"/>
              </a:ext>
            </a:extLst>
          </p:cNvPr>
          <p:cNvSpPr txBox="1"/>
          <p:nvPr/>
        </p:nvSpPr>
        <p:spPr>
          <a:xfrm>
            <a:off x="885007" y="1678787"/>
            <a:ext cx="27351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재활운동 및 체육서비스 현황조사</a:t>
            </a:r>
            <a:endParaRPr lang="ko-KR" altLang="en-US" sz="1600"/>
          </a:p>
        </p:txBody>
      </p:sp>
      <p:pic>
        <p:nvPicPr>
          <p:cNvPr id="55" name="그림 54">
            <a:extLst>
              <a:ext uri="{FF2B5EF4-FFF2-40B4-BE49-F238E27FC236}">
                <a16:creationId xmlns:a16="http://schemas.microsoft.com/office/drawing/2014/main" id="{3E95F7FB-B7D4-4B2B-BB53-37BB67CAD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07" y="2792466"/>
            <a:ext cx="1349324" cy="12692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A0A361E5-D182-42CC-958D-BB1F8E17D0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9"/>
          <a:stretch/>
        </p:blipFill>
        <p:spPr>
          <a:xfrm>
            <a:off x="4137425" y="2419833"/>
            <a:ext cx="1048880" cy="1601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F9492B6B-E19E-4DFF-BD91-4FD610909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412" y="2425912"/>
            <a:ext cx="1048880" cy="1595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4CEC0E50-134C-4AE6-88CF-AC650590E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8" y="4466091"/>
            <a:ext cx="1462582" cy="206543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63" name="Picture 3">
            <a:extLst>
              <a:ext uri="{FF2B5EF4-FFF2-40B4-BE49-F238E27FC236}">
                <a16:creationId xmlns:a16="http://schemas.microsoft.com/office/drawing/2014/main" id="{222BD832-0048-4D51-81F8-C5202A522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4545" y="4466091"/>
            <a:ext cx="1462582" cy="206543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64" name="Picture 5">
            <a:extLst>
              <a:ext uri="{FF2B5EF4-FFF2-40B4-BE49-F238E27FC236}">
                <a16:creationId xmlns:a16="http://schemas.microsoft.com/office/drawing/2014/main" id="{005BF48D-949E-46F4-814B-5EB9262D8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7551" y="4466090"/>
            <a:ext cx="1462582" cy="206543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F392BB4-E7C4-4224-9EA3-DD89CAEECB21}"/>
              </a:ext>
            </a:extLst>
          </p:cNvPr>
          <p:cNvSpPr txBox="1"/>
          <p:nvPr/>
        </p:nvSpPr>
        <p:spPr>
          <a:xfrm>
            <a:off x="7045452" y="1672163"/>
            <a:ext cx="2137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부처 연계 프로그램 기획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7A4BE65-7939-43BE-A1D3-85A94C8D9E1F}"/>
              </a:ext>
            </a:extLst>
          </p:cNvPr>
          <p:cNvSpPr txBox="1"/>
          <p:nvPr/>
        </p:nvSpPr>
        <p:spPr>
          <a:xfrm>
            <a:off x="6983272" y="4169491"/>
            <a:ext cx="2137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KCI </a:t>
            </a:r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등재지 급 논문 작성</a:t>
            </a:r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D4436CAA-00DC-472F-844B-A8FABB2EDE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5696" y="2322548"/>
            <a:ext cx="1163931" cy="1748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3C7CD2A6-09F7-46D4-9C00-027D7A5308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4105" y="2324624"/>
            <a:ext cx="1095458" cy="1737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53841A9A-EEBD-41C2-83F3-7E804A13EC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1504" y="2324624"/>
            <a:ext cx="1111365" cy="1737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DA08D46-968C-4F12-A7B4-D6F5EBB1B72C}"/>
              </a:ext>
            </a:extLst>
          </p:cNvPr>
          <p:cNvSpPr txBox="1"/>
          <p:nvPr/>
        </p:nvSpPr>
        <p:spPr>
          <a:xfrm>
            <a:off x="6502899" y="1943355"/>
            <a:ext cx="2735109" cy="35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-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부처 연계 프로그램 계획서 제작</a:t>
            </a:r>
            <a:endParaRPr lang="en-US" altLang="ko-KR" sz="1200" kern="0" spc="-5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76" name="Picture 7">
            <a:extLst>
              <a:ext uri="{FF2B5EF4-FFF2-40B4-BE49-F238E27FC236}">
                <a16:creationId xmlns:a16="http://schemas.microsoft.com/office/drawing/2014/main" id="{BE27D546-5222-43EB-BE4A-EA32BDE1A4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2909" y="4914777"/>
            <a:ext cx="1332928" cy="17595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1654F3E-9B0D-42A5-B715-A10C8525DE35}"/>
              </a:ext>
            </a:extLst>
          </p:cNvPr>
          <p:cNvSpPr txBox="1"/>
          <p:nvPr/>
        </p:nvSpPr>
        <p:spPr>
          <a:xfrm>
            <a:off x="6502898" y="4468400"/>
            <a:ext cx="4307088" cy="35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-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한국연구재단</a:t>
            </a: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(KCI)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등재지에 논문 게재 확정</a:t>
            </a: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(1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건</a:t>
            </a: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</p:txBody>
      </p:sp>
      <p:pic>
        <p:nvPicPr>
          <p:cNvPr id="77" name="그림 76">
            <a:extLst>
              <a:ext uri="{FF2B5EF4-FFF2-40B4-BE49-F238E27FC236}">
                <a16:creationId xmlns:a16="http://schemas.microsoft.com/office/drawing/2014/main" id="{B9586508-5404-44F5-B023-2087C6D683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6912" y="4924344"/>
            <a:ext cx="1244155" cy="1759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313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55BE4A30-8B9E-4872-96D6-997153B3D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" t="48347" r="4870" b="30494"/>
          <a:stretch/>
        </p:blipFill>
        <p:spPr>
          <a:xfrm>
            <a:off x="176939" y="574567"/>
            <a:ext cx="11743714" cy="72817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2AACCCC5-B890-445A-9C45-DD102CDC0792}"/>
              </a:ext>
            </a:extLst>
          </p:cNvPr>
          <p:cNvSpPr txBox="1"/>
          <p:nvPr/>
        </p:nvSpPr>
        <p:spPr>
          <a:xfrm>
            <a:off x="9238479" y="668500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3214E03-DE44-4A72-B40B-272F65389796}"/>
              </a:ext>
            </a:extLst>
          </p:cNvPr>
          <p:cNvSpPr txBox="1"/>
          <p:nvPr/>
        </p:nvSpPr>
        <p:spPr>
          <a:xfrm>
            <a:off x="11610904" y="678183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05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B55A845-E96B-4801-B80A-E35B188919B3}"/>
              </a:ext>
            </a:extLst>
          </p:cNvPr>
          <p:cNvSpPr/>
          <p:nvPr/>
        </p:nvSpPr>
        <p:spPr>
          <a:xfrm>
            <a:off x="369183" y="735993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세부 목표 </a:t>
            </a:r>
            <a:r>
              <a:rPr lang="en-US" altLang="ko-KR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</a:t>
            </a:r>
            <a:endParaRPr lang="ko-KR" altLang="en-US" sz="160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825EB-97F0-4EF5-8FF4-95F39BBC3CC7}"/>
              </a:ext>
            </a:extLst>
          </p:cNvPr>
          <p:cNvSpPr txBox="1"/>
          <p:nvPr/>
        </p:nvSpPr>
        <p:spPr>
          <a:xfrm>
            <a:off x="324732" y="1085693"/>
            <a:ext cx="2263844" cy="457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3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통합 관리 플랫폼  개발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1C1637BA-61C0-4F5A-8F80-DD692FC8497B}"/>
              </a:ext>
            </a:extLst>
          </p:cNvPr>
          <p:cNvSpPr/>
          <p:nvPr/>
        </p:nvSpPr>
        <p:spPr>
          <a:xfrm>
            <a:off x="561027" y="1720214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D4239943-16F9-47CD-A1CC-81027986FC3E}"/>
              </a:ext>
            </a:extLst>
          </p:cNvPr>
          <p:cNvSpPr/>
          <p:nvPr/>
        </p:nvSpPr>
        <p:spPr>
          <a:xfrm>
            <a:off x="614612" y="3869362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A8C3CA09-AF53-459A-A364-FE94DBFED797}"/>
              </a:ext>
            </a:extLst>
          </p:cNvPr>
          <p:cNvSpPr/>
          <p:nvPr/>
        </p:nvSpPr>
        <p:spPr>
          <a:xfrm>
            <a:off x="6200423" y="3859016"/>
            <a:ext cx="266203" cy="272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4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13A931-CD7A-4598-BEF0-5B0F05E61185}"/>
              </a:ext>
            </a:extLst>
          </p:cNvPr>
          <p:cNvSpPr txBox="1"/>
          <p:nvPr/>
        </p:nvSpPr>
        <p:spPr>
          <a:xfrm>
            <a:off x="917157" y="1678787"/>
            <a:ext cx="27351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통합 관리 플랫폼 시스템 설계</a:t>
            </a:r>
            <a:endParaRPr lang="ko-KR" altLang="en-US" sz="16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F392BB4-E7C4-4224-9EA3-DD89CAEECB21}"/>
              </a:ext>
            </a:extLst>
          </p:cNvPr>
          <p:cNvSpPr txBox="1"/>
          <p:nvPr/>
        </p:nvSpPr>
        <p:spPr>
          <a:xfrm>
            <a:off x="945124" y="3828931"/>
            <a:ext cx="24815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관련 특허 출원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7A4BE65-7939-43BE-A1D3-85A94C8D9E1F}"/>
              </a:ext>
            </a:extLst>
          </p:cNvPr>
          <p:cNvSpPr txBox="1"/>
          <p:nvPr/>
        </p:nvSpPr>
        <p:spPr>
          <a:xfrm>
            <a:off x="6487972" y="3826591"/>
            <a:ext cx="33413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개인정보보호</a:t>
            </a:r>
            <a:r>
              <a:rPr lang="en-US" altLang="ko-KR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·</a:t>
            </a:r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정보보호 기술 및 동향 조사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A08D46-968C-4F12-A7B4-D6F5EBB1B72C}"/>
              </a:ext>
            </a:extLst>
          </p:cNvPr>
          <p:cNvSpPr txBox="1"/>
          <p:nvPr/>
        </p:nvSpPr>
        <p:spPr>
          <a:xfrm>
            <a:off x="373014" y="4100123"/>
            <a:ext cx="4770843" cy="35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부처 연계 시범서비스 어플리케이션에 관한 국내 특허 출원 </a:t>
            </a: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건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1654F3E-9B0D-42A5-B715-A10C8525DE35}"/>
              </a:ext>
            </a:extLst>
          </p:cNvPr>
          <p:cNvSpPr txBox="1"/>
          <p:nvPr/>
        </p:nvSpPr>
        <p:spPr>
          <a:xfrm>
            <a:off x="5852355" y="4131816"/>
            <a:ext cx="5803526" cy="35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 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해외 개인정보보호 강화전략 동향        </a:t>
            </a: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웹 애플리케이션 취약점분석 동향</a:t>
            </a:r>
            <a:endParaRPr lang="en-US" altLang="ko-KR" sz="12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1F6558-8311-4E56-AD4A-2A250B0BC8DB}"/>
              </a:ext>
            </a:extLst>
          </p:cNvPr>
          <p:cNvSpPr txBox="1"/>
          <p:nvPr/>
        </p:nvSpPr>
        <p:spPr>
          <a:xfrm>
            <a:off x="190134" y="78177"/>
            <a:ext cx="481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년차 연구개발 내용 및 결과</a:t>
            </a:r>
          </a:p>
        </p:txBody>
      </p:sp>
      <p:pic>
        <p:nvPicPr>
          <p:cNvPr id="30" name="Picture 14">
            <a:extLst>
              <a:ext uri="{FF2B5EF4-FFF2-40B4-BE49-F238E27FC236}">
                <a16:creationId xmlns:a16="http://schemas.microsoft.com/office/drawing/2014/main" id="{F23C69C9-2804-465F-A293-38BFAF971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842" y="4557273"/>
            <a:ext cx="1686944" cy="2165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31" name="Picture 15">
            <a:extLst>
              <a:ext uri="{FF2B5EF4-FFF2-40B4-BE49-F238E27FC236}">
                <a16:creationId xmlns:a16="http://schemas.microsoft.com/office/drawing/2014/main" id="{954C104F-7E16-4FE9-B560-77A8C924B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06" y="4557273"/>
            <a:ext cx="1529649" cy="2165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32" name="Picture 17">
            <a:extLst>
              <a:ext uri="{FF2B5EF4-FFF2-40B4-BE49-F238E27FC236}">
                <a16:creationId xmlns:a16="http://schemas.microsoft.com/office/drawing/2014/main" id="{647B82B5-1782-4CEB-AAC0-4E8B7F66C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983" y="4800738"/>
            <a:ext cx="3854033" cy="1063938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sx="1000" sy="1000" algn="tl" rotWithShape="0">
              <a:schemeClr val="bg1"/>
            </a:outerShdw>
          </a:effectLst>
        </p:spPr>
      </p:pic>
      <p:pic>
        <p:nvPicPr>
          <p:cNvPr id="33" name="Picture 19">
            <a:extLst>
              <a:ext uri="{FF2B5EF4-FFF2-40B4-BE49-F238E27FC236}">
                <a16:creationId xmlns:a16="http://schemas.microsoft.com/office/drawing/2014/main" id="{3422B606-8A0C-4466-A619-C8242A0F5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148" y="4711301"/>
            <a:ext cx="1815716" cy="1214073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sx="1000" sy="1000" algn="tl" rotWithShape="0">
              <a:schemeClr val="bg1"/>
            </a:outerShdw>
          </a:effectLst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5EA1B024-CFE3-4179-AA04-F3CED8A114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151" y="2376227"/>
            <a:ext cx="2023663" cy="1182474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sx="1000" sy="1000" algn="tl" rotWithShape="0">
              <a:srgbClr val="000000">
                <a:alpha val="0"/>
              </a:srgbClr>
            </a:outerShdw>
            <a:reflection endPos="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160D45-24FB-4F6B-94B7-6C15DB7DC256}"/>
              </a:ext>
            </a:extLst>
          </p:cNvPr>
          <p:cNvSpPr txBox="1"/>
          <p:nvPr/>
        </p:nvSpPr>
        <p:spPr>
          <a:xfrm>
            <a:off x="6726145" y="18337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C86EA10F-08B0-4A99-8303-96CE80E2DDCA}"/>
              </a:ext>
            </a:extLst>
          </p:cNvPr>
          <p:cNvSpPr/>
          <p:nvPr/>
        </p:nvSpPr>
        <p:spPr>
          <a:xfrm>
            <a:off x="6264773" y="1724563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2C5B63-9C47-41F8-96A0-5BD2F034CF33}"/>
              </a:ext>
            </a:extLst>
          </p:cNvPr>
          <p:cNvSpPr txBox="1"/>
          <p:nvPr/>
        </p:nvSpPr>
        <p:spPr>
          <a:xfrm>
            <a:off x="6565728" y="1684132"/>
            <a:ext cx="18008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통합 관리 모형 적용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5CECCBF-F298-4DDD-AB02-0A8C1549D8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5" t="-66" r="4130" b="66"/>
          <a:stretch/>
        </p:blipFill>
        <p:spPr>
          <a:xfrm>
            <a:off x="6166844" y="2448180"/>
            <a:ext cx="2379287" cy="1057991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sx="1000" sy="1000" algn="tl" rotWithShape="0">
              <a:schemeClr val="bg1"/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DB01C04-A543-42B8-99B3-538309D65B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25" r="2303"/>
          <a:stretch/>
        </p:blipFill>
        <p:spPr>
          <a:xfrm>
            <a:off x="8754118" y="2447731"/>
            <a:ext cx="3019425" cy="1070533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sx="1000" sy="1000" algn="tl" rotWithShape="0">
              <a:schemeClr val="bg1"/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CFA6D82-67EC-4CE1-923D-1AF859B72A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9092" y="2450361"/>
            <a:ext cx="2981903" cy="1002859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algn="tl" rotWithShape="0">
              <a:schemeClr val="bg1"/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889D4DD-44FC-42DB-90C2-1CAF7E7841D0}"/>
              </a:ext>
            </a:extLst>
          </p:cNvPr>
          <p:cNvSpPr txBox="1"/>
          <p:nvPr/>
        </p:nvSpPr>
        <p:spPr>
          <a:xfrm>
            <a:off x="249189" y="1948870"/>
            <a:ext cx="4770843" cy="35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통합 관리 플랫폼 기획                   </a:t>
            </a: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개발 </a:t>
            </a: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Architecture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선정</a:t>
            </a:r>
            <a:endParaRPr lang="en-US" altLang="ko-KR" sz="12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804D64-1C7A-44A4-B5D2-42527CB7D1CA}"/>
              </a:ext>
            </a:extLst>
          </p:cNvPr>
          <p:cNvSpPr txBox="1"/>
          <p:nvPr/>
        </p:nvSpPr>
        <p:spPr>
          <a:xfrm>
            <a:off x="6006018" y="1963077"/>
            <a:ext cx="6695723" cy="35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객체</a:t>
            </a: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관계 맵핑 적용                          </a:t>
            </a: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백엔드</a:t>
            </a:r>
            <a:r>
              <a:rPr lang="en-US" altLang="ko-KR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(Back-end) </a:t>
            </a:r>
            <a:r>
              <a:rPr lang="ko-KR" altLang="en-US" sz="12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프레임워크 분석</a:t>
            </a:r>
          </a:p>
        </p:txBody>
      </p:sp>
    </p:spTree>
    <p:extLst>
      <p:ext uri="{BB962C8B-B14F-4D97-AF65-F5344CB8AC3E}">
        <p14:creationId xmlns:p14="http://schemas.microsoft.com/office/powerpoint/2010/main" val="42144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55BE4A30-8B9E-4872-96D6-997153B3D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" t="48347" r="4870" b="30494"/>
          <a:stretch/>
        </p:blipFill>
        <p:spPr>
          <a:xfrm>
            <a:off x="176939" y="574567"/>
            <a:ext cx="11743714" cy="72817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2AACCCC5-B890-445A-9C45-DD102CDC0792}"/>
              </a:ext>
            </a:extLst>
          </p:cNvPr>
          <p:cNvSpPr txBox="1"/>
          <p:nvPr/>
        </p:nvSpPr>
        <p:spPr>
          <a:xfrm>
            <a:off x="9238479" y="668500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3214E03-DE44-4A72-B40B-272F65389796}"/>
              </a:ext>
            </a:extLst>
          </p:cNvPr>
          <p:cNvSpPr txBox="1"/>
          <p:nvPr/>
        </p:nvSpPr>
        <p:spPr>
          <a:xfrm>
            <a:off x="11610904" y="678183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06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1C1637BA-61C0-4F5A-8F80-DD692FC8497B}"/>
              </a:ext>
            </a:extLst>
          </p:cNvPr>
          <p:cNvSpPr/>
          <p:nvPr/>
        </p:nvSpPr>
        <p:spPr>
          <a:xfrm>
            <a:off x="378147" y="1720214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13A931-CD7A-4598-BEF0-5B0F05E61185}"/>
              </a:ext>
            </a:extLst>
          </p:cNvPr>
          <p:cNvSpPr txBox="1"/>
          <p:nvPr/>
        </p:nvSpPr>
        <p:spPr>
          <a:xfrm>
            <a:off x="734277" y="1678787"/>
            <a:ext cx="27351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재활프로그램 참여 만족도  조사</a:t>
            </a:r>
            <a:endParaRPr lang="ko-KR" altLang="en-US"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1F6558-8311-4E56-AD4A-2A250B0BC8DB}"/>
              </a:ext>
            </a:extLst>
          </p:cNvPr>
          <p:cNvSpPr txBox="1"/>
          <p:nvPr/>
        </p:nvSpPr>
        <p:spPr>
          <a:xfrm>
            <a:off x="190134" y="78177"/>
            <a:ext cx="481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년차 연구개발 내용 및 결과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160D45-24FB-4F6B-94B7-6C15DB7DC256}"/>
              </a:ext>
            </a:extLst>
          </p:cNvPr>
          <p:cNvSpPr txBox="1"/>
          <p:nvPr/>
        </p:nvSpPr>
        <p:spPr>
          <a:xfrm>
            <a:off x="6726145" y="18337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889D4DD-44FC-42DB-90C2-1CAF7E7841D0}"/>
              </a:ext>
            </a:extLst>
          </p:cNvPr>
          <p:cNvSpPr txBox="1"/>
          <p:nvPr/>
        </p:nvSpPr>
        <p:spPr>
          <a:xfrm>
            <a:off x="203789" y="2362227"/>
            <a:ext cx="4770843" cy="400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en-US" altLang="ko-KR" sz="14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- </a:t>
            </a:r>
            <a:r>
              <a:rPr lang="ko-KR" altLang="en-US" sz="14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설문조사</a:t>
            </a:r>
            <a:endParaRPr lang="en-US" altLang="ko-KR" sz="14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88A03-DE2D-4C39-9118-DE1B79463697}"/>
              </a:ext>
            </a:extLst>
          </p:cNvPr>
          <p:cNvSpPr txBox="1"/>
          <p:nvPr/>
        </p:nvSpPr>
        <p:spPr>
          <a:xfrm>
            <a:off x="4647189" y="2362340"/>
            <a:ext cx="1901996" cy="400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ko-KR" altLang="en-US" sz="14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</a:t>
            </a:r>
            <a:r>
              <a:rPr lang="en-US" altLang="ko-KR" sz="14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14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인터뷰</a:t>
            </a:r>
            <a:endParaRPr lang="en-US" altLang="ko-KR" sz="14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F98953-CDE9-4255-A65F-3565005C8F9A}"/>
              </a:ext>
            </a:extLst>
          </p:cNvPr>
          <p:cNvSpPr txBox="1"/>
          <p:nvPr/>
        </p:nvSpPr>
        <p:spPr>
          <a:xfrm>
            <a:off x="7392074" y="1960835"/>
            <a:ext cx="4770843" cy="400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algn="just" fontAlgn="base">
              <a:lnSpc>
                <a:spcPct val="160000"/>
              </a:lnSpc>
            </a:pPr>
            <a:r>
              <a:rPr lang="en-US" altLang="ko-KR" sz="14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 </a:t>
            </a:r>
            <a:r>
              <a:rPr lang="ko-KR" altLang="en-US" sz="1400" kern="0" spc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심층 인터뷰 진행</a:t>
            </a:r>
            <a:endParaRPr lang="en-US" altLang="ko-KR" sz="1400" kern="0" spc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42" name="Picture 23">
            <a:extLst>
              <a:ext uri="{FF2B5EF4-FFF2-40B4-BE49-F238E27FC236}">
                <a16:creationId xmlns:a16="http://schemas.microsoft.com/office/drawing/2014/main" id="{916CBCE3-FB53-4A91-8A38-C8884BDA2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49" y="2862489"/>
            <a:ext cx="4457700" cy="234970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CE738F9-8D28-4EC4-8C67-AAA86D770009}"/>
              </a:ext>
            </a:extLst>
          </p:cNvPr>
          <p:cNvSpPr/>
          <p:nvPr/>
        </p:nvSpPr>
        <p:spPr>
          <a:xfrm>
            <a:off x="6343650" y="2681555"/>
            <a:ext cx="411070" cy="16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C4756551-4CF0-410D-8039-8BF6DF8E233F}"/>
              </a:ext>
            </a:extLst>
          </p:cNvPr>
          <p:cNvGrpSpPr/>
          <p:nvPr/>
        </p:nvGrpSpPr>
        <p:grpSpPr>
          <a:xfrm>
            <a:off x="4974632" y="2835894"/>
            <a:ext cx="2521221" cy="3446364"/>
            <a:chOff x="4774929" y="2629425"/>
            <a:chExt cx="2854597" cy="3902070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51E6D030-7C84-477F-BE99-654011FB3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4929" y="2629425"/>
              <a:ext cx="2854597" cy="39020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F425F29-7482-4474-8D1D-F8EBC8AB7C7D}"/>
                </a:ext>
              </a:extLst>
            </p:cNvPr>
            <p:cNvSpPr/>
            <p:nvPr/>
          </p:nvSpPr>
          <p:spPr>
            <a:xfrm>
              <a:off x="6321821" y="2693765"/>
              <a:ext cx="404324" cy="1591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E624586-3E5A-499F-B17A-60DDD13628F3}"/>
              </a:ext>
            </a:extLst>
          </p:cNvPr>
          <p:cNvGrpSpPr/>
          <p:nvPr/>
        </p:nvGrpSpPr>
        <p:grpSpPr>
          <a:xfrm>
            <a:off x="7743993" y="2438564"/>
            <a:ext cx="4067007" cy="4257511"/>
            <a:chOff x="7743993" y="2438564"/>
            <a:chExt cx="4067007" cy="4257511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31B2D707-BB3F-44BC-AEA3-FDAF69F07AAB}"/>
                </a:ext>
              </a:extLst>
            </p:cNvPr>
            <p:cNvGrpSpPr/>
            <p:nvPr/>
          </p:nvGrpSpPr>
          <p:grpSpPr>
            <a:xfrm>
              <a:off x="7743993" y="2438564"/>
              <a:ext cx="3933657" cy="4190339"/>
              <a:chOff x="7924968" y="2591768"/>
              <a:chExt cx="3611473" cy="3847132"/>
            </a:xfrm>
          </p:grpSpPr>
          <p:pic>
            <p:nvPicPr>
              <p:cNvPr id="19" name="그림 18" descr="텍스트이(가) 표시된 사진&#10;&#10;자동 생성된 설명">
                <a:extLst>
                  <a:ext uri="{FF2B5EF4-FFF2-40B4-BE49-F238E27FC236}">
                    <a16:creationId xmlns:a16="http://schemas.microsoft.com/office/drawing/2014/main" id="{E7EA9397-3F73-436D-9037-DDEFC4B8FF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42" r="42037" b="6779"/>
              <a:stretch/>
            </p:blipFill>
            <p:spPr>
              <a:xfrm>
                <a:off x="7924968" y="2591768"/>
                <a:ext cx="3611473" cy="3847132"/>
              </a:xfrm>
              <a:prstGeom prst="rect">
                <a:avLst/>
              </a:prstGeom>
            </p:spPr>
          </p:pic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B3FADCFE-7E10-4991-BA1F-8EEB025FF705}"/>
                  </a:ext>
                </a:extLst>
              </p:cNvPr>
              <p:cNvSpPr/>
              <p:nvPr/>
            </p:nvSpPr>
            <p:spPr>
              <a:xfrm>
                <a:off x="10161270" y="2732559"/>
                <a:ext cx="49149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31B6B282-1B2A-4F6C-AA06-636CE42E40EB}"/>
                </a:ext>
              </a:extLst>
            </p:cNvPr>
            <p:cNvSpPr/>
            <p:nvPr/>
          </p:nvSpPr>
          <p:spPr>
            <a:xfrm>
              <a:off x="7743993" y="2438564"/>
              <a:ext cx="4067007" cy="425751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96B2F94-809A-4D1F-9723-CD72DB0BAF9D}"/>
              </a:ext>
            </a:extLst>
          </p:cNvPr>
          <p:cNvSpPr txBox="1"/>
          <p:nvPr/>
        </p:nvSpPr>
        <p:spPr>
          <a:xfrm>
            <a:off x="622085" y="2031691"/>
            <a:ext cx="327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대상자가 이용한 프로그램의 담당부처 </a:t>
            </a:r>
            <a:r>
              <a:rPr lang="en-US" altLang="ko-KR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</a:t>
            </a:r>
            <a:br>
              <a:rPr lang="en-US" altLang="ko-KR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</a:br>
            <a:r>
              <a:rPr lang="ko-KR" altLang="en-US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보건복지부 </a:t>
            </a:r>
            <a:r>
              <a:rPr lang="en-US" altLang="ko-KR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15</a:t>
            </a:r>
            <a:r>
              <a:rPr lang="ko-KR" altLang="en-US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건</a:t>
            </a:r>
            <a:r>
              <a:rPr lang="en-US" altLang="ko-KR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문화체육 관광부 </a:t>
            </a:r>
            <a:r>
              <a:rPr lang="en-US" altLang="ko-KR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6</a:t>
            </a:r>
            <a:r>
              <a:rPr lang="ko-KR" altLang="en-US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건</a:t>
            </a:r>
            <a:r>
              <a:rPr lang="en-US" altLang="ko-KR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산림청 </a:t>
            </a:r>
            <a:r>
              <a:rPr lang="en-US" altLang="ko-KR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4</a:t>
            </a:r>
            <a:r>
              <a:rPr lang="ko-KR" altLang="en-US" sz="120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건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6EF352E3-AB9B-43F9-B414-182320CCD825}"/>
              </a:ext>
            </a:extLst>
          </p:cNvPr>
          <p:cNvSpPr/>
          <p:nvPr/>
        </p:nvSpPr>
        <p:spPr>
          <a:xfrm>
            <a:off x="369183" y="735993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세부 목표 </a:t>
            </a:r>
            <a:r>
              <a:rPr lang="en-US" altLang="ko-KR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endParaRPr lang="ko-KR" altLang="en-US" sz="160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B612E1-375D-4327-97C7-42F89C6D655D}"/>
              </a:ext>
            </a:extLst>
          </p:cNvPr>
          <p:cNvSpPr txBox="1"/>
          <p:nvPr/>
        </p:nvSpPr>
        <p:spPr>
          <a:xfrm>
            <a:off x="324731" y="1085693"/>
            <a:ext cx="4480533" cy="457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3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다부처 사업별 연계 서비스 시범 적용</a:t>
            </a:r>
          </a:p>
        </p:txBody>
      </p:sp>
    </p:spTree>
    <p:extLst>
      <p:ext uri="{BB962C8B-B14F-4D97-AF65-F5344CB8AC3E}">
        <p14:creationId xmlns:p14="http://schemas.microsoft.com/office/powerpoint/2010/main" val="133339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55BE4A30-8B9E-4872-96D6-997153B3D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" t="48347" r="4870" b="30494"/>
          <a:stretch/>
        </p:blipFill>
        <p:spPr>
          <a:xfrm>
            <a:off x="176939" y="574567"/>
            <a:ext cx="11743714" cy="72817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2AACCCC5-B890-445A-9C45-DD102CDC0792}"/>
              </a:ext>
            </a:extLst>
          </p:cNvPr>
          <p:cNvSpPr txBox="1"/>
          <p:nvPr/>
        </p:nvSpPr>
        <p:spPr>
          <a:xfrm>
            <a:off x="9238479" y="668500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3214E03-DE44-4A72-B40B-272F65389796}"/>
              </a:ext>
            </a:extLst>
          </p:cNvPr>
          <p:cNvSpPr txBox="1"/>
          <p:nvPr/>
        </p:nvSpPr>
        <p:spPr>
          <a:xfrm>
            <a:off x="11610904" y="678183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07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B55A845-E96B-4801-B80A-E35B188919B3}"/>
              </a:ext>
            </a:extLst>
          </p:cNvPr>
          <p:cNvSpPr/>
          <p:nvPr/>
        </p:nvSpPr>
        <p:spPr>
          <a:xfrm>
            <a:off x="312033" y="681921"/>
            <a:ext cx="1923167" cy="576414"/>
          </a:xfrm>
          <a:prstGeom prst="roundRect">
            <a:avLst/>
          </a:prstGeom>
          <a:solidFill>
            <a:srgbClr val="B3E0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당해년도 목표 외 </a:t>
            </a:r>
            <a:br>
              <a:rPr lang="en-US" altLang="ko-KR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</a:br>
            <a:r>
              <a:rPr lang="ko-KR" altLang="en-US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추가 진행 연구결과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825EB-97F0-4EF5-8FF4-95F39BBC3CC7}"/>
              </a:ext>
            </a:extLst>
          </p:cNvPr>
          <p:cNvSpPr txBox="1"/>
          <p:nvPr/>
        </p:nvSpPr>
        <p:spPr>
          <a:xfrm>
            <a:off x="312033" y="1212745"/>
            <a:ext cx="4684148" cy="457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3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차기년도 영상 인공지능 개발 준비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1C1637BA-61C0-4F5A-8F80-DD692FC8497B}"/>
              </a:ext>
            </a:extLst>
          </p:cNvPr>
          <p:cNvSpPr/>
          <p:nvPr/>
        </p:nvSpPr>
        <p:spPr>
          <a:xfrm>
            <a:off x="621987" y="1720214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13A931-CD7A-4598-BEF0-5B0F05E61185}"/>
              </a:ext>
            </a:extLst>
          </p:cNvPr>
          <p:cNvSpPr txBox="1"/>
          <p:nvPr/>
        </p:nvSpPr>
        <p:spPr>
          <a:xfrm>
            <a:off x="978117" y="1678787"/>
            <a:ext cx="4113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영상기반 생체정보 측정 실험환경 구축 및 연구 진행</a:t>
            </a:r>
            <a:endParaRPr lang="ko-KR" altLang="en-US"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1F6558-8311-4E56-AD4A-2A250B0BC8DB}"/>
              </a:ext>
            </a:extLst>
          </p:cNvPr>
          <p:cNvSpPr txBox="1"/>
          <p:nvPr/>
        </p:nvSpPr>
        <p:spPr>
          <a:xfrm>
            <a:off x="190134" y="78177"/>
            <a:ext cx="481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년차 연구개발 내용 및 결과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160D45-24FB-4F6B-94B7-6C15DB7DC256}"/>
              </a:ext>
            </a:extLst>
          </p:cNvPr>
          <p:cNvSpPr txBox="1"/>
          <p:nvPr/>
        </p:nvSpPr>
        <p:spPr>
          <a:xfrm>
            <a:off x="6726145" y="1782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CE738F9-8D28-4EC4-8C67-AAA86D770009}"/>
              </a:ext>
            </a:extLst>
          </p:cNvPr>
          <p:cNvSpPr/>
          <p:nvPr/>
        </p:nvSpPr>
        <p:spPr>
          <a:xfrm>
            <a:off x="6343650" y="2630755"/>
            <a:ext cx="411070" cy="16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Picture 27">
            <a:extLst>
              <a:ext uri="{FF2B5EF4-FFF2-40B4-BE49-F238E27FC236}">
                <a16:creationId xmlns:a16="http://schemas.microsoft.com/office/drawing/2014/main" id="{C9145D8C-1344-4A6B-B529-AB98DE159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693" y="2076854"/>
            <a:ext cx="2204012" cy="112019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</p:pic>
      <p:pic>
        <p:nvPicPr>
          <p:cNvPr id="34" name="Picture 29">
            <a:extLst>
              <a:ext uri="{FF2B5EF4-FFF2-40B4-BE49-F238E27FC236}">
                <a16:creationId xmlns:a16="http://schemas.microsoft.com/office/drawing/2014/main" id="{7248A99B-2196-4596-AA84-1EAA3FD65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050" r="10394" b="15848"/>
          <a:stretch>
            <a:fillRect/>
          </a:stretch>
        </p:blipFill>
        <p:spPr>
          <a:xfrm flipH="1">
            <a:off x="7022032" y="2026054"/>
            <a:ext cx="1531852" cy="126698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2D115EF2-E0BD-4774-A29C-0A51F0A233BB}"/>
              </a:ext>
            </a:extLst>
          </p:cNvPr>
          <p:cNvGrpSpPr/>
          <p:nvPr/>
        </p:nvGrpSpPr>
        <p:grpSpPr>
          <a:xfrm>
            <a:off x="978117" y="3752897"/>
            <a:ext cx="3147452" cy="1200223"/>
            <a:chOff x="911853" y="4064956"/>
            <a:chExt cx="3147452" cy="1200223"/>
          </a:xfrm>
        </p:grpSpPr>
        <p:pic>
          <p:nvPicPr>
            <p:cNvPr id="35" name="Picture 32">
              <a:extLst>
                <a:ext uri="{FF2B5EF4-FFF2-40B4-BE49-F238E27FC236}">
                  <a16:creationId xmlns:a16="http://schemas.microsoft.com/office/drawing/2014/main" id="{8BA694D2-DC61-4E5B-AE84-BBF4F65F2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9209" y="4064956"/>
              <a:ext cx="1530096" cy="120022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</p:pic>
        <p:pic>
          <p:nvPicPr>
            <p:cNvPr id="36" name="Picture 33">
              <a:extLst>
                <a:ext uri="{FF2B5EF4-FFF2-40B4-BE49-F238E27FC236}">
                  <a16:creationId xmlns:a16="http://schemas.microsoft.com/office/drawing/2014/main" id="{DC5B5CE3-FE2E-464E-A5EC-2EB2703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3639"/>
            <a:stretch>
              <a:fillRect/>
            </a:stretch>
          </p:blipFill>
          <p:spPr>
            <a:xfrm>
              <a:off x="911853" y="4064957"/>
              <a:ext cx="1530279" cy="1200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29D39F2C-1BE8-4C51-8048-D23C02139016}"/>
              </a:ext>
            </a:extLst>
          </p:cNvPr>
          <p:cNvGrpSpPr/>
          <p:nvPr/>
        </p:nvGrpSpPr>
        <p:grpSpPr>
          <a:xfrm>
            <a:off x="6971232" y="3786450"/>
            <a:ext cx="2985568" cy="2776909"/>
            <a:chOff x="6575828" y="1178915"/>
            <a:chExt cx="4354449" cy="3961126"/>
          </a:xfrm>
        </p:grpSpPr>
        <p:pic>
          <p:nvPicPr>
            <p:cNvPr id="37" name="Picture 35">
              <a:extLst>
                <a:ext uri="{FF2B5EF4-FFF2-40B4-BE49-F238E27FC236}">
                  <a16:creationId xmlns:a16="http://schemas.microsoft.com/office/drawing/2014/main" id="{8C7AC072-50E3-4028-B849-323632F26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5828" y="1178915"/>
              <a:ext cx="4354449" cy="13618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7D503FF-C2B1-439D-8DAC-D2DDA504D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75828" y="2540736"/>
              <a:ext cx="4354449" cy="25993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</p:pic>
      </p:grpSp>
      <p:pic>
        <p:nvPicPr>
          <p:cNvPr id="43" name="Picture 39">
            <a:extLst>
              <a:ext uri="{FF2B5EF4-FFF2-40B4-BE49-F238E27FC236}">
                <a16:creationId xmlns:a16="http://schemas.microsoft.com/office/drawing/2014/main" id="{B534BCDB-F964-4AEA-A062-48A7E9D74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366" y="5373572"/>
            <a:ext cx="2933999" cy="13659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1E6BF293-A5F4-4914-A657-81441FBD080E}"/>
              </a:ext>
            </a:extLst>
          </p:cNvPr>
          <p:cNvSpPr/>
          <p:nvPr/>
        </p:nvSpPr>
        <p:spPr>
          <a:xfrm>
            <a:off x="6442726" y="1678416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32CA91-24B8-40BA-8946-B1FF208F2583}"/>
              </a:ext>
            </a:extLst>
          </p:cNvPr>
          <p:cNvSpPr txBox="1"/>
          <p:nvPr/>
        </p:nvSpPr>
        <p:spPr>
          <a:xfrm>
            <a:off x="6798856" y="1636989"/>
            <a:ext cx="4113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실험실 테스트베드 준비</a:t>
            </a: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756F38C0-8898-4668-A553-17F9EB785251}"/>
              </a:ext>
            </a:extLst>
          </p:cNvPr>
          <p:cNvSpPr/>
          <p:nvPr/>
        </p:nvSpPr>
        <p:spPr>
          <a:xfrm>
            <a:off x="638557" y="3363641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50F07B-76F5-4A37-AA99-77CDC8009B68}"/>
              </a:ext>
            </a:extLst>
          </p:cNvPr>
          <p:cNvSpPr txBox="1"/>
          <p:nvPr/>
        </p:nvSpPr>
        <p:spPr>
          <a:xfrm>
            <a:off x="994687" y="3327465"/>
            <a:ext cx="4113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영상 인공지능 기능 테스트 수행</a:t>
            </a: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75AC7225-52ED-4DEE-A1E3-9F651E7E2099}"/>
              </a:ext>
            </a:extLst>
          </p:cNvPr>
          <p:cNvSpPr/>
          <p:nvPr/>
        </p:nvSpPr>
        <p:spPr>
          <a:xfrm>
            <a:off x="6459942" y="3424308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4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45FDB8-393A-490E-94EE-D75968471F8C}"/>
              </a:ext>
            </a:extLst>
          </p:cNvPr>
          <p:cNvSpPr txBox="1"/>
          <p:nvPr/>
        </p:nvSpPr>
        <p:spPr>
          <a:xfrm>
            <a:off x="6816072" y="3388132"/>
            <a:ext cx="4113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인공지능을 활용한 생체 정보 수집 테스트 환경 구축</a:t>
            </a: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14B1F61B-B90E-414D-8387-BD1555E7237F}"/>
              </a:ext>
            </a:extLst>
          </p:cNvPr>
          <p:cNvSpPr/>
          <p:nvPr/>
        </p:nvSpPr>
        <p:spPr>
          <a:xfrm>
            <a:off x="638557" y="5057423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5 </a:t>
            </a:r>
            <a:endParaRPr lang="ko-KR" altLang="en-US" sz="160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B77FC25-6979-49E9-A062-74485A2406A8}"/>
              </a:ext>
            </a:extLst>
          </p:cNvPr>
          <p:cNvSpPr txBox="1"/>
          <p:nvPr/>
        </p:nvSpPr>
        <p:spPr>
          <a:xfrm>
            <a:off x="994687" y="5021247"/>
            <a:ext cx="4113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kern="0" spc="-5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생체정보 기술 구현</a:t>
            </a:r>
          </a:p>
        </p:txBody>
      </p:sp>
    </p:spTree>
    <p:extLst>
      <p:ext uri="{BB962C8B-B14F-4D97-AF65-F5344CB8AC3E}">
        <p14:creationId xmlns:p14="http://schemas.microsoft.com/office/powerpoint/2010/main" val="248154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55BE4A30-8B9E-4872-96D6-997153B3D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" t="48347" r="4870" b="30494"/>
          <a:stretch/>
        </p:blipFill>
        <p:spPr>
          <a:xfrm>
            <a:off x="176939" y="574567"/>
            <a:ext cx="11743714" cy="72817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2AACCCC5-B890-445A-9C45-DD102CDC0792}"/>
              </a:ext>
            </a:extLst>
          </p:cNvPr>
          <p:cNvSpPr txBox="1"/>
          <p:nvPr/>
        </p:nvSpPr>
        <p:spPr>
          <a:xfrm>
            <a:off x="9238479" y="668500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3214E03-DE44-4A72-B40B-272F65389796}"/>
              </a:ext>
            </a:extLst>
          </p:cNvPr>
          <p:cNvSpPr txBox="1"/>
          <p:nvPr/>
        </p:nvSpPr>
        <p:spPr>
          <a:xfrm>
            <a:off x="11610904" y="678183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08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1F6558-8311-4E56-AD4A-2A250B0BC8DB}"/>
              </a:ext>
            </a:extLst>
          </p:cNvPr>
          <p:cNvSpPr txBox="1"/>
          <p:nvPr/>
        </p:nvSpPr>
        <p:spPr>
          <a:xfrm>
            <a:off x="190134" y="78177"/>
            <a:ext cx="481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년차 목표 연구 성과 달성도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C4659A71-786C-4200-9BB3-62DE18129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76827"/>
              </p:ext>
            </p:extLst>
          </p:nvPr>
        </p:nvGraphicFramePr>
        <p:xfrm>
          <a:off x="1311563" y="1154547"/>
          <a:ext cx="9162474" cy="5172364"/>
        </p:xfrm>
        <a:graphic>
          <a:graphicData uri="http://schemas.openxmlformats.org/drawingml/2006/table">
            <a:tbl>
              <a:tblPr/>
              <a:tblGrid>
                <a:gridCol w="736914">
                  <a:extLst>
                    <a:ext uri="{9D8B030D-6E8A-4147-A177-3AD203B41FA5}">
                      <a16:colId xmlns:a16="http://schemas.microsoft.com/office/drawing/2014/main" val="2197196077"/>
                    </a:ext>
                  </a:extLst>
                </a:gridCol>
                <a:gridCol w="156797">
                  <a:extLst>
                    <a:ext uri="{9D8B030D-6E8A-4147-A177-3AD203B41FA5}">
                      <a16:colId xmlns:a16="http://schemas.microsoft.com/office/drawing/2014/main" val="1883728620"/>
                    </a:ext>
                  </a:extLst>
                </a:gridCol>
                <a:gridCol w="1045025">
                  <a:extLst>
                    <a:ext uri="{9D8B030D-6E8A-4147-A177-3AD203B41FA5}">
                      <a16:colId xmlns:a16="http://schemas.microsoft.com/office/drawing/2014/main" val="3158351142"/>
                    </a:ext>
                  </a:extLst>
                </a:gridCol>
                <a:gridCol w="623375">
                  <a:extLst>
                    <a:ext uri="{9D8B030D-6E8A-4147-A177-3AD203B41FA5}">
                      <a16:colId xmlns:a16="http://schemas.microsoft.com/office/drawing/2014/main" val="319458765"/>
                    </a:ext>
                  </a:extLst>
                </a:gridCol>
                <a:gridCol w="1045025">
                  <a:extLst>
                    <a:ext uri="{9D8B030D-6E8A-4147-A177-3AD203B41FA5}">
                      <a16:colId xmlns:a16="http://schemas.microsoft.com/office/drawing/2014/main" val="3320954891"/>
                    </a:ext>
                  </a:extLst>
                </a:gridCol>
                <a:gridCol w="156797">
                  <a:extLst>
                    <a:ext uri="{9D8B030D-6E8A-4147-A177-3AD203B41FA5}">
                      <a16:colId xmlns:a16="http://schemas.microsoft.com/office/drawing/2014/main" val="403438223"/>
                    </a:ext>
                  </a:extLst>
                </a:gridCol>
                <a:gridCol w="711407">
                  <a:extLst>
                    <a:ext uri="{9D8B030D-6E8A-4147-A177-3AD203B41FA5}">
                      <a16:colId xmlns:a16="http://schemas.microsoft.com/office/drawing/2014/main" val="2853496518"/>
                    </a:ext>
                  </a:extLst>
                </a:gridCol>
                <a:gridCol w="1151564">
                  <a:extLst>
                    <a:ext uri="{9D8B030D-6E8A-4147-A177-3AD203B41FA5}">
                      <a16:colId xmlns:a16="http://schemas.microsoft.com/office/drawing/2014/main" val="1911151387"/>
                    </a:ext>
                  </a:extLst>
                </a:gridCol>
                <a:gridCol w="1767785">
                  <a:extLst>
                    <a:ext uri="{9D8B030D-6E8A-4147-A177-3AD203B41FA5}">
                      <a16:colId xmlns:a16="http://schemas.microsoft.com/office/drawing/2014/main" val="4276073245"/>
                    </a:ext>
                  </a:extLst>
                </a:gridCol>
                <a:gridCol w="1767785">
                  <a:extLst>
                    <a:ext uri="{9D8B030D-6E8A-4147-A177-3AD203B41FA5}">
                      <a16:colId xmlns:a16="http://schemas.microsoft.com/office/drawing/2014/main" val="393589861"/>
                    </a:ext>
                  </a:extLst>
                </a:gridCol>
              </a:tblGrid>
              <a:tr h="30266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구분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시점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건수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비고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42409"/>
                  </a:ext>
                </a:extLst>
              </a:tr>
              <a:tr h="533254"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논문</a:t>
                      </a:r>
                      <a:endParaRPr lang="ko-KR" alt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게재</a:t>
                      </a:r>
                      <a:endParaRPr lang="ko-KR" alt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년차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종료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KCI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등재지 이상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074464"/>
                  </a:ext>
                </a:extLst>
              </a:tr>
              <a:tr h="303882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계</a:t>
                      </a:r>
                      <a:endParaRPr lang="ko-KR" alt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2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584431"/>
                  </a:ext>
                </a:extLst>
              </a:tr>
              <a:tr h="563331"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특허 출원 </a:t>
                      </a:r>
                      <a:endParaRPr lang="ko-KR" alt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및 등록</a:t>
                      </a:r>
                      <a:endParaRPr lang="ko-KR" alt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년차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종료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국내특허 출원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124970"/>
                  </a:ext>
                </a:extLst>
              </a:tr>
              <a:tr h="303882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계</a:t>
                      </a:r>
                      <a:endParaRPr lang="ko-KR" alt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2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121335"/>
                  </a:ext>
                </a:extLst>
              </a:tr>
              <a:tr h="603434"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보고서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중간보고 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원본 </a:t>
                      </a:r>
                      <a:r>
                        <a:rPr lang="en-US" altLang="ko-KR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(</a:t>
                      </a: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사본 </a:t>
                      </a:r>
                      <a:r>
                        <a:rPr lang="en-US" altLang="ko-KR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20</a:t>
                      </a: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</a:t>
                      </a:r>
                      <a:r>
                        <a:rPr lang="en-US" altLang="ko-KR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사본은 전자파일로 제출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주관기관 요청시 하드카피 제출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487803"/>
                  </a:ext>
                </a:extLst>
              </a:tr>
              <a:tr h="603434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단계평가</a:t>
                      </a:r>
                      <a:b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</a:b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보고 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원본 </a:t>
                      </a:r>
                      <a:r>
                        <a:rPr lang="en-US" altLang="ko-KR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(</a:t>
                      </a: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사본 </a:t>
                      </a:r>
                      <a:r>
                        <a:rPr lang="en-US" altLang="ko-KR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20</a:t>
                      </a: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</a:t>
                      </a:r>
                      <a:r>
                        <a:rPr lang="en-US" altLang="ko-KR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584074"/>
                  </a:ext>
                </a:extLst>
              </a:tr>
              <a:tr h="302667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기타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년차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종료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품명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수량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단위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형태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비고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665376"/>
                  </a:ext>
                </a:extLst>
              </a:tr>
              <a:tr h="5781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부처연계 시범서비스 진행</a:t>
                      </a:r>
                      <a:endParaRPr lang="ko-KR" alt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20</a:t>
                      </a:r>
                      <a:endParaRPr 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건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2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2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684441"/>
                  </a:ext>
                </a:extLst>
              </a:tr>
              <a:tr h="6836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부처별 기존 서비스 목록표</a:t>
                      </a:r>
                      <a:endParaRPr lang="ko-KR" alt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건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7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기존 서비스 목록은 </a:t>
                      </a:r>
                      <a:br>
                        <a:rPr lang="en-US" altLang="ko-KR" sz="1200" kern="0" spc="-7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</a:br>
                      <a:r>
                        <a:rPr lang="ko-KR" altLang="en-US" sz="1200" kern="0" spc="-7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부처별 서비스 이름 및 내용을 기재토록 함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26083"/>
                  </a:ext>
                </a:extLst>
              </a:tr>
              <a:tr h="3940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부처 연계 프로그램</a:t>
                      </a:r>
                      <a:endParaRPr lang="ko-KR" alt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05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건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2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프로그램 계획서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331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36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55BE4A30-8B9E-4872-96D6-997153B3D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" t="48347" r="4870" b="30494"/>
          <a:stretch/>
        </p:blipFill>
        <p:spPr>
          <a:xfrm>
            <a:off x="176939" y="574567"/>
            <a:ext cx="11743714" cy="72817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2AACCCC5-B890-445A-9C45-DD102CDC0792}"/>
              </a:ext>
            </a:extLst>
          </p:cNvPr>
          <p:cNvSpPr txBox="1"/>
          <p:nvPr/>
        </p:nvSpPr>
        <p:spPr>
          <a:xfrm>
            <a:off x="9238479" y="668500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3214E03-DE44-4A72-B40B-272F65389796}"/>
              </a:ext>
            </a:extLst>
          </p:cNvPr>
          <p:cNvSpPr txBox="1"/>
          <p:nvPr/>
        </p:nvSpPr>
        <p:spPr>
          <a:xfrm>
            <a:off x="11610904" y="678183"/>
            <a:ext cx="373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5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09</a:t>
            </a:r>
            <a:endParaRPr lang="ko-KR" altLang="en-US" sz="105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1F6558-8311-4E56-AD4A-2A250B0BC8DB}"/>
              </a:ext>
            </a:extLst>
          </p:cNvPr>
          <p:cNvSpPr txBox="1"/>
          <p:nvPr/>
        </p:nvSpPr>
        <p:spPr>
          <a:xfrm>
            <a:off x="190134" y="78177"/>
            <a:ext cx="481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400">
                <a:solidFill>
                  <a:srgbClr val="2B399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년차 목표 연구 성과 달성도</a:t>
            </a: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F710BB93-952B-4041-8258-65DC16C2B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81172"/>
              </p:ext>
            </p:extLst>
          </p:nvPr>
        </p:nvGraphicFramePr>
        <p:xfrm>
          <a:off x="1366063" y="1155614"/>
          <a:ext cx="9296400" cy="5088693"/>
        </p:xfrm>
        <a:graphic>
          <a:graphicData uri="http://schemas.openxmlformats.org/drawingml/2006/table">
            <a:tbl>
              <a:tblPr/>
              <a:tblGrid>
                <a:gridCol w="1149556">
                  <a:extLst>
                    <a:ext uri="{9D8B030D-6E8A-4147-A177-3AD203B41FA5}">
                      <a16:colId xmlns:a16="http://schemas.microsoft.com/office/drawing/2014/main" val="3422660260"/>
                    </a:ext>
                  </a:extLst>
                </a:gridCol>
                <a:gridCol w="1149556">
                  <a:extLst>
                    <a:ext uri="{9D8B030D-6E8A-4147-A177-3AD203B41FA5}">
                      <a16:colId xmlns:a16="http://schemas.microsoft.com/office/drawing/2014/main" val="1035792365"/>
                    </a:ext>
                  </a:extLst>
                </a:gridCol>
                <a:gridCol w="1149556">
                  <a:extLst>
                    <a:ext uri="{9D8B030D-6E8A-4147-A177-3AD203B41FA5}">
                      <a16:colId xmlns:a16="http://schemas.microsoft.com/office/drawing/2014/main" val="843093261"/>
                    </a:ext>
                  </a:extLst>
                </a:gridCol>
                <a:gridCol w="1149556">
                  <a:extLst>
                    <a:ext uri="{9D8B030D-6E8A-4147-A177-3AD203B41FA5}">
                      <a16:colId xmlns:a16="http://schemas.microsoft.com/office/drawing/2014/main" val="4145982734"/>
                    </a:ext>
                  </a:extLst>
                </a:gridCol>
                <a:gridCol w="1149556">
                  <a:extLst>
                    <a:ext uri="{9D8B030D-6E8A-4147-A177-3AD203B41FA5}">
                      <a16:colId xmlns:a16="http://schemas.microsoft.com/office/drawing/2014/main" val="3586545491"/>
                    </a:ext>
                  </a:extLst>
                </a:gridCol>
                <a:gridCol w="3548620">
                  <a:extLst>
                    <a:ext uri="{9D8B030D-6E8A-4147-A177-3AD203B41FA5}">
                      <a16:colId xmlns:a16="http://schemas.microsoft.com/office/drawing/2014/main" val="2320160891"/>
                    </a:ext>
                  </a:extLst>
                </a:gridCol>
              </a:tblGrid>
              <a:tr h="37304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구분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marL="73466" marR="73466" marT="20311" marB="203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시점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목표 건수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달성 건수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달성도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비고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961259"/>
                  </a:ext>
                </a:extLst>
              </a:tr>
              <a:tr h="8019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논문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게재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년차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종료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시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100%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KCI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등재지 이상 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건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034753"/>
                  </a:ext>
                </a:extLst>
              </a:tr>
              <a:tr h="8019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특허 출원 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및 등록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년차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종료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시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100%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국내특허 출원 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건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949520"/>
                  </a:ext>
                </a:extLst>
              </a:tr>
              <a:tr h="12015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부처연계 시범 서비스 진행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년차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종료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시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20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25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125%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초기 목표 대비 초과달성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(5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건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)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389181"/>
                  </a:ext>
                </a:extLst>
              </a:tr>
              <a:tr h="12015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부처별 기존 서비스 목록표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년차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종료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시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100%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재활운동 및 체육 관련 서비스 현황 조사 보고서 작성 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건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037886"/>
                  </a:ext>
                </a:extLst>
              </a:tr>
              <a:tr h="708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부처 연계 프로그램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년차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종료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시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2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100%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239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부처 연계프로그램 계획서 작성 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건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marL="73466" marR="73466" marT="20311" marB="2031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826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731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3210</TotalTime>
  <Words>2389</Words>
  <Application>Microsoft Office PowerPoint</Application>
  <PresentationFormat>와이드스크린</PresentationFormat>
  <Paragraphs>902</Paragraphs>
  <Slides>19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19</vt:i4>
      </vt:variant>
    </vt:vector>
  </HeadingPairs>
  <TitlesOfParts>
    <vt:vector size="34" baseType="lpstr">
      <vt:lpstr>나눔스퀘어 Bold</vt:lpstr>
      <vt:lpstr>나눔스퀘어라운드 Light</vt:lpstr>
      <vt:lpstr>맑은 고딕</vt:lpstr>
      <vt:lpstr>나눔스퀘어라운드 ExtraBold</vt:lpstr>
      <vt:lpstr>돋움</vt:lpstr>
      <vt:lpstr>나눔고딕</vt:lpstr>
      <vt:lpstr>Arial</vt:lpstr>
      <vt:lpstr>나눔스퀘어라운드 Regular</vt:lpstr>
      <vt:lpstr>나눔스퀘어 ExtraBold</vt:lpstr>
      <vt:lpstr>나눔고딕 ExtraBold</vt:lpstr>
      <vt:lpstr>함초롬바탕</vt:lpstr>
      <vt:lpstr>나눔스퀘어_ac Bold</vt:lpstr>
      <vt:lpstr>나눔스퀘어라운드 Bold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박다훈</dc:creator>
  <cp:lastModifiedBy>박다훈</cp:lastModifiedBy>
  <cp:revision>2</cp:revision>
  <dcterms:created xsi:type="dcterms:W3CDTF">2021-11-16T05:05:03Z</dcterms:created>
  <dcterms:modified xsi:type="dcterms:W3CDTF">2021-11-18T11:58:46Z</dcterms:modified>
</cp:coreProperties>
</file>